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6"/>
  </p:notesMasterIdLst>
  <p:sldIdLst>
    <p:sldId id="256" r:id="rId5"/>
    <p:sldId id="329" r:id="rId6"/>
    <p:sldId id="335" r:id="rId7"/>
    <p:sldId id="351" r:id="rId8"/>
    <p:sldId id="332" r:id="rId9"/>
    <p:sldId id="309" r:id="rId10"/>
    <p:sldId id="320" r:id="rId11"/>
    <p:sldId id="333" r:id="rId12"/>
    <p:sldId id="334" r:id="rId13"/>
    <p:sldId id="339" r:id="rId14"/>
    <p:sldId id="337" r:id="rId15"/>
    <p:sldId id="338" r:id="rId16"/>
    <p:sldId id="342" r:id="rId17"/>
    <p:sldId id="336" r:id="rId18"/>
    <p:sldId id="341" r:id="rId19"/>
    <p:sldId id="358" r:id="rId20"/>
    <p:sldId id="340" r:id="rId21"/>
    <p:sldId id="353" r:id="rId22"/>
    <p:sldId id="354" r:id="rId23"/>
    <p:sldId id="355" r:id="rId24"/>
    <p:sldId id="356" r:id="rId25"/>
    <p:sldId id="357" r:id="rId26"/>
    <p:sldId id="352" r:id="rId27"/>
    <p:sldId id="344" r:id="rId28"/>
    <p:sldId id="345" r:id="rId29"/>
    <p:sldId id="343" r:id="rId30"/>
    <p:sldId id="346" r:id="rId31"/>
    <p:sldId id="347" r:id="rId32"/>
    <p:sldId id="348" r:id="rId33"/>
    <p:sldId id="349" r:id="rId34"/>
    <p:sldId id="350" r:id="rId35"/>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F2E"/>
    <a:srgbClr val="EEE469"/>
    <a:srgbClr val="983C12"/>
    <a:srgbClr val="C84A07"/>
    <a:srgbClr val="5E8092"/>
    <a:srgbClr val="114EC0"/>
    <a:srgbClr val="DBC19A"/>
    <a:srgbClr val="A7B8CC"/>
    <a:srgbClr val="D8DFE6"/>
    <a:srgbClr val="DD46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285603-9235-43FA-BF75-C6B5D58D8B8E}" v="2" dt="2021-04-09T14:11:19.033"/>
    <p1510:client id="{55BC5456-75FA-4986-AF18-6257A15ACB53}" v="17" dt="2022-03-22T18:31:18.187"/>
    <p1510:client id="{6BCA056D-2C4B-4F09-9F45-CB195C4ED13B}" v="2" dt="2021-04-06T14:04:39.398"/>
    <p1510:client id="{D3CCD0E6-793F-4643-BEDD-4BFA7D00653A}" v="26" dt="2021-04-06T17:14:08.860"/>
    <p1510:client id="{EF44D046-7302-41F5-9DCF-BAD1433FFAE0}" v="6" dt="2021-04-08T16:57:23.1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Dzida" userId="S::it1706@sspu-opava.cz::d6039274-0a59-4805-abc4-9b8701cf1369" providerId="AD" clId="Web-{EF44D046-7302-41F5-9DCF-BAD1433FFAE0}"/>
    <pc:docChg chg="modSld">
      <pc:chgData name="Martin Dzida" userId="S::it1706@sspu-opava.cz::d6039274-0a59-4805-abc4-9b8701cf1369" providerId="AD" clId="Web-{EF44D046-7302-41F5-9DCF-BAD1433FFAE0}" dt="2021-04-08T16:57:23.163" v="5" actId="1076"/>
      <pc:docMkLst>
        <pc:docMk/>
      </pc:docMkLst>
      <pc:sldChg chg="modSp">
        <pc:chgData name="Martin Dzida" userId="S::it1706@sspu-opava.cz::d6039274-0a59-4805-abc4-9b8701cf1369" providerId="AD" clId="Web-{EF44D046-7302-41F5-9DCF-BAD1433FFAE0}" dt="2021-04-08T16:57:23.163" v="5" actId="1076"/>
        <pc:sldMkLst>
          <pc:docMk/>
          <pc:sldMk cId="957138719" sldId="320"/>
        </pc:sldMkLst>
        <pc:picChg chg="mod">
          <ac:chgData name="Martin Dzida" userId="S::it1706@sspu-opava.cz::d6039274-0a59-4805-abc4-9b8701cf1369" providerId="AD" clId="Web-{EF44D046-7302-41F5-9DCF-BAD1433FFAE0}" dt="2021-04-08T16:57:23.163" v="5" actId="1076"/>
          <ac:picMkLst>
            <pc:docMk/>
            <pc:sldMk cId="957138719" sldId="320"/>
            <ac:picMk id="2050" creationId="{00000000-0000-0000-0000-000000000000}"/>
          </ac:picMkLst>
        </pc:picChg>
      </pc:sldChg>
    </pc:docChg>
  </pc:docChgLst>
  <pc:docChgLst>
    <pc:chgData name="Matěj Nešuta" userId="S::it1717@sspu-opava.cz::80ee5229-1d6c-491a-bf89-990575b35321" providerId="AD" clId="Web-{F0FB8DCD-3297-4F3C-8CB7-43403F6800E5}"/>
    <pc:docChg chg="modSld">
      <pc:chgData name="Matěj Nešuta" userId="S::it1717@sspu-opava.cz::80ee5229-1d6c-491a-bf89-990575b35321" providerId="AD" clId="Web-{F0FB8DCD-3297-4F3C-8CB7-43403F6800E5}" dt="2021-04-05T14:00:48.711" v="1"/>
      <pc:docMkLst>
        <pc:docMk/>
      </pc:docMkLst>
      <pc:sldChg chg="addSp delSp">
        <pc:chgData name="Matěj Nešuta" userId="S::it1717@sspu-opava.cz::80ee5229-1d6c-491a-bf89-990575b35321" providerId="AD" clId="Web-{F0FB8DCD-3297-4F3C-8CB7-43403F6800E5}" dt="2021-04-05T14:00:48.711" v="1"/>
        <pc:sldMkLst>
          <pc:docMk/>
          <pc:sldMk cId="140373368" sldId="353"/>
        </pc:sldMkLst>
        <pc:picChg chg="add del">
          <ac:chgData name="Matěj Nešuta" userId="S::it1717@sspu-opava.cz::80ee5229-1d6c-491a-bf89-990575b35321" providerId="AD" clId="Web-{F0FB8DCD-3297-4F3C-8CB7-43403F6800E5}" dt="2021-04-05T14:00:48.711" v="1"/>
          <ac:picMkLst>
            <pc:docMk/>
            <pc:sldMk cId="140373368" sldId="353"/>
            <ac:picMk id="7" creationId="{6EAC1A7F-5041-47D1-AF75-75907C2CB725}"/>
          </ac:picMkLst>
        </pc:picChg>
      </pc:sldChg>
    </pc:docChg>
  </pc:docChgLst>
  <pc:docChgLst>
    <pc:chgData name="Daniel Peterek" userId="S::it1718@sspu-opava.cz::3dfc2c6c-51cd-44f0-8839-8038bc8ab6fc" providerId="AD" clId="Web-{36285603-9235-43FA-BF75-C6B5D58D8B8E}"/>
    <pc:docChg chg="modSld">
      <pc:chgData name="Daniel Peterek" userId="S::it1718@sspu-opava.cz::3dfc2c6c-51cd-44f0-8839-8038bc8ab6fc" providerId="AD" clId="Web-{36285603-9235-43FA-BF75-C6B5D58D8B8E}" dt="2021-04-09T14:11:19.033" v="1" actId="1076"/>
      <pc:docMkLst>
        <pc:docMk/>
      </pc:docMkLst>
      <pc:sldChg chg="modSp">
        <pc:chgData name="Daniel Peterek" userId="S::it1718@sspu-opava.cz::3dfc2c6c-51cd-44f0-8839-8038bc8ab6fc" providerId="AD" clId="Web-{36285603-9235-43FA-BF75-C6B5D58D8B8E}" dt="2021-04-09T14:11:19.033" v="1" actId="1076"/>
        <pc:sldMkLst>
          <pc:docMk/>
          <pc:sldMk cId="3208678619" sldId="329"/>
        </pc:sldMkLst>
        <pc:picChg chg="mod">
          <ac:chgData name="Daniel Peterek" userId="S::it1718@sspu-opava.cz::3dfc2c6c-51cd-44f0-8839-8038bc8ab6fc" providerId="AD" clId="Web-{36285603-9235-43FA-BF75-C6B5D58D8B8E}" dt="2021-04-09T14:11:19.033" v="1" actId="1076"/>
          <ac:picMkLst>
            <pc:docMk/>
            <pc:sldMk cId="3208678619" sldId="329"/>
            <ac:picMk id="3082" creationId="{00000000-0000-0000-0000-000000000000}"/>
          </ac:picMkLst>
        </pc:picChg>
      </pc:sldChg>
    </pc:docChg>
  </pc:docChgLst>
  <pc:docChgLst>
    <pc:chgData name="Michal Semenišín" userId="S::it1721@sspu-opava.cz::852d01f3-6389-4a79-bce8-57a8d33b1a71" providerId="AD" clId="Web-{6BCA056D-2C4B-4F09-9F45-CB195C4ED13B}"/>
    <pc:docChg chg="modSld">
      <pc:chgData name="Michal Semenišín" userId="S::it1721@sspu-opava.cz::852d01f3-6389-4a79-bce8-57a8d33b1a71" providerId="AD" clId="Web-{6BCA056D-2C4B-4F09-9F45-CB195C4ED13B}" dt="2021-04-06T14:04:39.398" v="1" actId="1076"/>
      <pc:docMkLst>
        <pc:docMk/>
      </pc:docMkLst>
      <pc:sldChg chg="modSp">
        <pc:chgData name="Michal Semenišín" userId="S::it1721@sspu-opava.cz::852d01f3-6389-4a79-bce8-57a8d33b1a71" providerId="AD" clId="Web-{6BCA056D-2C4B-4F09-9F45-CB195C4ED13B}" dt="2021-04-06T14:04:39.398" v="1" actId="1076"/>
        <pc:sldMkLst>
          <pc:docMk/>
          <pc:sldMk cId="3208678619" sldId="329"/>
        </pc:sldMkLst>
        <pc:picChg chg="mod">
          <ac:chgData name="Michal Semenišín" userId="S::it1721@sspu-opava.cz::852d01f3-6389-4a79-bce8-57a8d33b1a71" providerId="AD" clId="Web-{6BCA056D-2C4B-4F09-9F45-CB195C4ED13B}" dt="2021-04-06T14:04:39.398" v="1" actId="1076"/>
          <ac:picMkLst>
            <pc:docMk/>
            <pc:sldMk cId="3208678619" sldId="329"/>
            <ac:picMk id="3082" creationId="{00000000-0000-0000-0000-000000000000}"/>
          </ac:picMkLst>
        </pc:picChg>
      </pc:sldChg>
    </pc:docChg>
  </pc:docChgLst>
  <pc:docChgLst>
    <pc:chgData name="Maxmilián Stoklasa" userId="S::it1823@sspu-opava.cz::ea01dcb7-3beb-4dcd-b4bf-ce0230488f98" providerId="AD" clId="Web-{55BC5456-75FA-4986-AF18-6257A15ACB53}"/>
    <pc:docChg chg="modSld">
      <pc:chgData name="Maxmilián Stoklasa" userId="S::it1823@sspu-opava.cz::ea01dcb7-3beb-4dcd-b4bf-ce0230488f98" providerId="AD" clId="Web-{55BC5456-75FA-4986-AF18-6257A15ACB53}" dt="2022-03-22T18:31:18.187" v="16" actId="20577"/>
      <pc:docMkLst>
        <pc:docMk/>
      </pc:docMkLst>
      <pc:sldChg chg="modSp">
        <pc:chgData name="Maxmilián Stoklasa" userId="S::it1823@sspu-opava.cz::ea01dcb7-3beb-4dcd-b4bf-ce0230488f98" providerId="AD" clId="Web-{55BC5456-75FA-4986-AF18-6257A15ACB53}" dt="2022-03-22T18:31:18.187" v="16" actId="20577"/>
        <pc:sldMkLst>
          <pc:docMk/>
          <pc:sldMk cId="2309610459" sldId="351"/>
        </pc:sldMkLst>
        <pc:spChg chg="mod">
          <ac:chgData name="Maxmilián Stoklasa" userId="S::it1823@sspu-opava.cz::ea01dcb7-3beb-4dcd-b4bf-ce0230488f98" providerId="AD" clId="Web-{55BC5456-75FA-4986-AF18-6257A15ACB53}" dt="2022-03-22T18:31:18.187" v="16" actId="20577"/>
          <ac:spMkLst>
            <pc:docMk/>
            <pc:sldMk cId="2309610459" sldId="351"/>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40F12-9128-4BAC-B707-6E5357703090}" type="datetimeFigureOut">
              <a:rPr lang="cs-CZ" smtClean="0"/>
              <a:t>22.03.2022</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E273B-5751-4440-8C75-B02687DE6817}" type="slidenum">
              <a:rPr lang="cs-CZ" smtClean="0"/>
              <a:t>‹#›</a:t>
            </a:fld>
            <a:endParaRPr lang="cs-CZ"/>
          </a:p>
        </p:txBody>
      </p:sp>
    </p:spTree>
    <p:extLst>
      <p:ext uri="{BB962C8B-B14F-4D97-AF65-F5344CB8AC3E}">
        <p14:creationId xmlns:p14="http://schemas.microsoft.com/office/powerpoint/2010/main" val="2039675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a:t>
            </a:fld>
            <a:endParaRPr lang="cs-CZ"/>
          </a:p>
        </p:txBody>
      </p:sp>
    </p:spTree>
    <p:extLst>
      <p:ext uri="{BB962C8B-B14F-4D97-AF65-F5344CB8AC3E}">
        <p14:creationId xmlns:p14="http://schemas.microsoft.com/office/powerpoint/2010/main" val="623067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u="none" strike="noStrike" kern="1200" baseline="0">
                <a:solidFill>
                  <a:schemeClr val="tx1"/>
                </a:solidFill>
                <a:latin typeface="+mn-lt"/>
                <a:ea typeface="+mn-ea"/>
                <a:cs typeface="+mn-cs"/>
              </a:rPr>
              <a:t>1. Strategie</a:t>
            </a:r>
            <a:r>
              <a:rPr lang="cs-CZ" sz="1200" b="0" i="0" u="none" strike="noStrike" kern="1200" baseline="0">
                <a:solidFill>
                  <a:schemeClr val="tx1"/>
                </a:solidFill>
                <a:latin typeface="+mn-lt"/>
                <a:ea typeface="+mn-ea"/>
                <a:cs typeface="+mn-cs"/>
              </a:rPr>
              <a:t>. Hledání kompromisu mezi potřebami uživatelů budoucí aplikace a zájmů tvůrců aplikace. Je třeba zjistit a pochopit cílovou skupinu uživatelů, jejich způsob uvažování a zvyky, zohlednit je v návrhu aplikace.</a:t>
            </a:r>
          </a:p>
          <a:p>
            <a:r>
              <a:rPr lang="cs-CZ" sz="1200" b="1" i="0" u="none" strike="noStrike" kern="1200" baseline="0">
                <a:solidFill>
                  <a:schemeClr val="tx1"/>
                </a:solidFill>
                <a:latin typeface="+mn-lt"/>
                <a:ea typeface="+mn-ea"/>
                <a:cs typeface="+mn-cs"/>
              </a:rPr>
              <a:t>2. Specifikace požadavků</a:t>
            </a:r>
            <a:r>
              <a:rPr lang="cs-CZ" sz="1200" b="0" i="0" u="none" strike="noStrike" kern="1200" baseline="0">
                <a:solidFill>
                  <a:schemeClr val="tx1"/>
                </a:solidFill>
                <a:latin typeface="+mn-lt"/>
                <a:ea typeface="+mn-ea"/>
                <a:cs typeface="+mn-cs"/>
              </a:rPr>
              <a:t>. Na základě získaných informací jsou specifikovány všechny funkce a možnosti, jež by měla aplikace a její GUI pokrývat. Výsledkem by měl být dokument s popisem požadovaných funkcí a forem obsahu.</a:t>
            </a:r>
          </a:p>
          <a:p>
            <a:r>
              <a:rPr lang="cs-CZ" sz="1200" b="1" i="0" u="none" strike="noStrike" kern="1200" baseline="0">
                <a:solidFill>
                  <a:schemeClr val="tx1"/>
                </a:solidFill>
                <a:latin typeface="+mn-lt"/>
                <a:ea typeface="+mn-ea"/>
                <a:cs typeface="+mn-cs"/>
              </a:rPr>
              <a:t>3. Návrh struktury</a:t>
            </a:r>
            <a:r>
              <a:rPr lang="cs-CZ" sz="1200" b="0" i="0" u="none" strike="noStrike" kern="1200" baseline="0">
                <a:solidFill>
                  <a:schemeClr val="tx1"/>
                </a:solidFill>
                <a:latin typeface="+mn-lt"/>
                <a:ea typeface="+mn-ea"/>
                <a:cs typeface="+mn-cs"/>
              </a:rPr>
              <a:t>. V této fázi se řeší tzv. </a:t>
            </a:r>
            <a:r>
              <a:rPr lang="cs-CZ" sz="1200" b="0" i="1" u="none" strike="noStrike" kern="1200" baseline="0">
                <a:solidFill>
                  <a:schemeClr val="tx1"/>
                </a:solidFill>
                <a:latin typeface="+mn-lt"/>
                <a:ea typeface="+mn-ea"/>
                <a:cs typeface="+mn-cs"/>
              </a:rPr>
              <a:t>interakční design</a:t>
            </a:r>
            <a:r>
              <a:rPr lang="cs-CZ" sz="1200" b="0" i="0" u="none" strike="noStrike" kern="1200" baseline="0">
                <a:solidFill>
                  <a:schemeClr val="tx1"/>
                </a:solidFill>
                <a:latin typeface="+mn-lt"/>
                <a:ea typeface="+mn-ea"/>
                <a:cs typeface="+mn-cs"/>
              </a:rPr>
              <a:t>; pomocí Use Case diagramů (případu užití) se zobrazují vazby mezi jednotlivými částmi aplikace a akce, které bude uživatel moci provádět, včetně možných reakcí aplikace.</a:t>
            </a:r>
          </a:p>
          <a:p>
            <a:r>
              <a:rPr lang="cs-CZ" sz="1200" b="1" i="0" u="none" strike="noStrike" kern="1200" baseline="0">
                <a:solidFill>
                  <a:schemeClr val="tx1"/>
                </a:solidFill>
                <a:latin typeface="+mn-lt"/>
                <a:ea typeface="+mn-ea"/>
                <a:cs typeface="+mn-cs"/>
              </a:rPr>
              <a:t>4. Základní model a kostra</a:t>
            </a:r>
            <a:r>
              <a:rPr lang="cs-CZ" sz="1200" b="0" i="0" u="none" strike="noStrike" kern="1200" baseline="0">
                <a:solidFill>
                  <a:schemeClr val="tx1"/>
                </a:solidFill>
                <a:latin typeface="+mn-lt"/>
                <a:ea typeface="+mn-ea"/>
                <a:cs typeface="+mn-cs"/>
              </a:rPr>
              <a:t>. V této fázi se řeší tzv. </a:t>
            </a:r>
            <a:r>
              <a:rPr lang="cs-CZ" sz="1200" b="0" i="1" u="none" strike="noStrike" kern="1200" baseline="0">
                <a:solidFill>
                  <a:schemeClr val="tx1"/>
                </a:solidFill>
                <a:latin typeface="+mn-lt"/>
                <a:ea typeface="+mn-ea"/>
                <a:cs typeface="+mn-cs"/>
              </a:rPr>
              <a:t>informační design </a:t>
            </a:r>
            <a:r>
              <a:rPr lang="cs-CZ" sz="1200" b="0" i="0" u="none" strike="noStrike" kern="1200" baseline="0">
                <a:solidFill>
                  <a:schemeClr val="tx1"/>
                </a:solidFill>
                <a:latin typeface="+mn-lt"/>
                <a:ea typeface="+mn-ea"/>
                <a:cs typeface="+mn-cs"/>
              </a:rPr>
              <a:t>(jak prezentovat informace generované aplikací, aby došlo k jejich správnému pochopení), </a:t>
            </a:r>
            <a:r>
              <a:rPr lang="cs-CZ" sz="1200" b="0" i="1" u="none" strike="noStrike" kern="1200" baseline="0">
                <a:solidFill>
                  <a:schemeClr val="tx1"/>
                </a:solidFill>
                <a:latin typeface="+mn-lt"/>
                <a:ea typeface="+mn-ea"/>
                <a:cs typeface="+mn-cs"/>
              </a:rPr>
              <a:t>interface design </a:t>
            </a:r>
            <a:r>
              <a:rPr lang="cs-CZ" sz="1200" b="0" i="0" u="none" strike="noStrike" kern="1200" baseline="0">
                <a:solidFill>
                  <a:schemeClr val="tx1"/>
                </a:solidFill>
                <a:latin typeface="+mn-lt"/>
                <a:ea typeface="+mn-ea"/>
                <a:cs typeface="+mn-cs"/>
              </a:rPr>
              <a:t>(výběru jednotlivých druhů GUI komponent k provedení určité činnosti) a </a:t>
            </a:r>
            <a:r>
              <a:rPr lang="cs-CZ" sz="1200" b="0" i="1" u="none" strike="noStrike" kern="1200" baseline="0">
                <a:solidFill>
                  <a:schemeClr val="tx1"/>
                </a:solidFill>
                <a:latin typeface="+mn-lt"/>
                <a:ea typeface="+mn-ea"/>
                <a:cs typeface="+mn-cs"/>
              </a:rPr>
              <a:t>design navigace </a:t>
            </a:r>
            <a:r>
              <a:rPr lang="cs-CZ" sz="1200" b="0" i="0" u="none" strike="noStrike" kern="1200" baseline="0">
                <a:solidFill>
                  <a:schemeClr val="tx1"/>
                </a:solidFill>
                <a:latin typeface="+mn-lt"/>
                <a:ea typeface="+mn-ea"/>
                <a:cs typeface="+mn-cs"/>
              </a:rPr>
              <a:t>(jak se budou v prostředí aplikace pohybovat uživatelé). Celkový pohled lze získat sdružením poznatků a vytvořit drátěný model uživatelského rozhraní - </a:t>
            </a:r>
            <a:r>
              <a:rPr lang="cs-CZ" sz="1200" b="0" i="1" u="none" strike="noStrike" kern="1200" baseline="0">
                <a:solidFill>
                  <a:schemeClr val="tx1"/>
                </a:solidFill>
                <a:latin typeface="+mn-lt"/>
                <a:ea typeface="+mn-ea"/>
                <a:cs typeface="+mn-cs"/>
              </a:rPr>
              <a:t>wireframe</a:t>
            </a:r>
            <a:r>
              <a:rPr lang="cs-CZ" sz="1200" b="0" i="0" u="none" strike="noStrike" kern="1200" baseline="0">
                <a:solidFill>
                  <a:schemeClr val="tx1"/>
                </a:solidFill>
                <a:latin typeface="+mn-lt"/>
                <a:ea typeface="+mn-ea"/>
                <a:cs typeface="+mn-cs"/>
              </a:rPr>
              <a:t>. Jeho cílem je určit hlavní části aplikace a ilustrovat jejich přibližné rozmístění (schématické obrázky, v nichž jsou potlačeny detaily vzhledu GUI komponent i obsahu).</a:t>
            </a:r>
          </a:p>
          <a:p>
            <a:r>
              <a:rPr lang="cs-CZ" sz="1200" b="1" i="0" u="none" strike="noStrike" kern="1200" baseline="0">
                <a:solidFill>
                  <a:schemeClr val="tx1"/>
                </a:solidFill>
                <a:latin typeface="+mn-lt"/>
                <a:ea typeface="+mn-ea"/>
                <a:cs typeface="+mn-cs"/>
              </a:rPr>
              <a:t>5. Vizuální vzhled</a:t>
            </a:r>
            <a:r>
              <a:rPr lang="cs-CZ" sz="1200" b="0" i="0" u="none" strike="noStrike" kern="1200" baseline="0">
                <a:solidFill>
                  <a:schemeClr val="tx1"/>
                </a:solidFill>
                <a:latin typeface="+mn-lt"/>
                <a:ea typeface="+mn-ea"/>
                <a:cs typeface="+mn-cs"/>
              </a:rPr>
              <a:t>. Webdesignéři připravují vizuální vzhled jednotlivých komponent stránky podle vytvořených wireframů a storyboardů. Na základě </a:t>
            </a:r>
            <a:r>
              <a:rPr lang="cs-CZ" sz="1200" b="0" i="1" u="none" strike="noStrike" kern="1200" baseline="0">
                <a:solidFill>
                  <a:schemeClr val="tx1"/>
                </a:solidFill>
                <a:latin typeface="+mn-lt"/>
                <a:ea typeface="+mn-ea"/>
                <a:cs typeface="+mn-cs"/>
              </a:rPr>
              <a:t>grafického manuálu </a:t>
            </a:r>
            <a:r>
              <a:rPr lang="cs-CZ" sz="1200" b="0" i="0" u="none" strike="noStrike" kern="1200" baseline="0">
                <a:solidFill>
                  <a:schemeClr val="tx1"/>
                </a:solidFill>
                <a:latin typeface="+mn-lt"/>
                <a:ea typeface="+mn-ea"/>
                <a:cs typeface="+mn-cs"/>
              </a:rPr>
              <a:t>vznikají barevná schémata, která budou v aplikaci použita, jsou vybírány typy písem a vytvářen graficky homogenní vzhled všech komponent. </a:t>
            </a:r>
          </a:p>
          <a:p>
            <a:r>
              <a:rPr lang="cs-CZ" sz="1200" b="1" i="0" u="none" strike="noStrike" kern="1200" baseline="0">
                <a:solidFill>
                  <a:schemeClr val="tx1"/>
                </a:solidFill>
                <a:latin typeface="+mn-lt"/>
                <a:ea typeface="+mn-ea"/>
                <a:cs typeface="+mn-cs"/>
              </a:rPr>
              <a:t>6. Testování</a:t>
            </a:r>
            <a:r>
              <a:rPr lang="cs-CZ" sz="1200" b="0" i="0" u="none" strike="noStrike" kern="1200" baseline="0">
                <a:solidFill>
                  <a:schemeClr val="tx1"/>
                </a:solidFill>
                <a:latin typeface="+mn-lt"/>
                <a:ea typeface="+mn-ea"/>
                <a:cs typeface="+mn-cs"/>
              </a:rPr>
              <a:t>. Může probíhat v uzavřené skupině i v testovacím provozu aplikace pomocí speciálních analytických nástrojů pro web (analýzy návštěvnosti, teplotní mapy, sledování pohybů myši a kliknutí, nahrávání uživatelské aktivity atd.).</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10</a:t>
            </a:fld>
            <a:endParaRPr lang="cs-CZ"/>
          </a:p>
        </p:txBody>
      </p:sp>
    </p:spTree>
    <p:extLst>
      <p:ext uri="{BB962C8B-B14F-4D97-AF65-F5344CB8AC3E}">
        <p14:creationId xmlns:p14="http://schemas.microsoft.com/office/powerpoint/2010/main" val="3138522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Grafické uživatelské rozhraní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Graphical User Interface </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GUI</a:t>
            </a:r>
            <a:r>
              <a:rPr lang="cs-CZ" sz="1200" b="0" i="0" u="none" strike="noStrike" kern="1200" baseline="0">
                <a:solidFill>
                  <a:schemeClr val="tx1"/>
                </a:solidFill>
                <a:latin typeface="+mn-lt"/>
                <a:ea typeface="+mn-ea"/>
                <a:cs typeface="+mn-cs"/>
              </a:rPr>
              <a:t>) je kombinací technologíí a prostředků, které umožnují uživateli komunikovat s počítačem a aplikací. V případě webových aplikací jde především o grafické či textové prvky a jejich rozmístění.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GUI zásadním způsobem ovlivňuje vnímání celé aplikace uživateli a z orientace na uživatele vychází způsob navrhování aplikací označovaný jako </a:t>
            </a:r>
            <a:r>
              <a:rPr lang="cs-CZ" sz="1200" b="0" i="1" u="none" strike="noStrike" kern="1200" baseline="0">
                <a:solidFill>
                  <a:schemeClr val="tx1"/>
                </a:solidFill>
                <a:latin typeface="+mn-lt"/>
                <a:ea typeface="+mn-ea"/>
                <a:cs typeface="+mn-cs"/>
              </a:rPr>
              <a:t>User Experience Design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UXD</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Kvalitní webová aplikace má být z pohledu jejího uživatele především funkční a použitelná, zároveň efektivní a dostatečně rychlá i při vykonávání jednotlivých dílčích úkonů a její rozhraní by mělo být dostatečně intuitivní a přizpůsobené zvykům uživatelů.</a:t>
            </a:r>
          </a:p>
          <a:p>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11</a:t>
            </a:fld>
            <a:endParaRPr lang="cs-CZ"/>
          </a:p>
        </p:txBody>
      </p:sp>
    </p:spTree>
    <p:extLst>
      <p:ext uri="{BB962C8B-B14F-4D97-AF65-F5344CB8AC3E}">
        <p14:creationId xmlns:p14="http://schemas.microsoft.com/office/powerpoint/2010/main" val="133482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Jedním z rysů moderních GUI je </a:t>
            </a:r>
            <a:r>
              <a:rPr lang="cs-CZ" sz="1200" b="1" i="0" u="none" strike="noStrike" kern="1200" baseline="0">
                <a:solidFill>
                  <a:schemeClr val="tx1"/>
                </a:solidFill>
                <a:latin typeface="+mn-lt"/>
                <a:ea typeface="+mn-ea"/>
                <a:cs typeface="+mn-cs"/>
              </a:rPr>
              <a:t>oddělení obsahu od grafické interpretace</a:t>
            </a:r>
            <a:r>
              <a:rPr lang="cs-CZ" sz="1200" b="0" i="0" u="none" strike="noStrike" kern="1200" baseline="0">
                <a:solidFill>
                  <a:schemeClr val="tx1"/>
                </a:solidFill>
                <a:latin typeface="+mn-lt"/>
                <a:ea typeface="+mn-ea"/>
                <a:cs typeface="+mn-cs"/>
              </a:rPr>
              <a:t>. To má pozitivní vliv především při větších úpravách aplikace, ale také při vytváření GUI aplikace pro jiné platformy (např. mobilní telefony).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Responzivní</a:t>
            </a:r>
            <a:r>
              <a:rPr lang="cs-CZ" sz="1200" b="0" i="0" u="none" strike="noStrike" kern="1200" baseline="0">
                <a:solidFill>
                  <a:schemeClr val="tx1"/>
                </a:solidFill>
                <a:latin typeface="+mn-lt"/>
                <a:ea typeface="+mn-ea"/>
                <a:cs typeface="+mn-cs"/>
              </a:rPr>
              <a:t> (někdy </a:t>
            </a:r>
            <a:r>
              <a:rPr lang="cs-CZ" sz="1200" b="0" i="1" u="none" strike="noStrike" kern="1200" baseline="0">
                <a:solidFill>
                  <a:schemeClr val="tx1"/>
                </a:solidFill>
                <a:latin typeface="+mn-lt"/>
                <a:ea typeface="+mn-ea"/>
                <a:cs typeface="+mn-cs"/>
              </a:rPr>
              <a:t>adaptivní</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design</a:t>
            </a:r>
            <a:r>
              <a:rPr lang="cs-CZ" sz="1200" b="0" i="0" u="none" strike="noStrike" kern="1200" baseline="0">
                <a:solidFill>
                  <a:schemeClr val="tx1"/>
                </a:solidFill>
                <a:latin typeface="+mn-lt"/>
                <a:ea typeface="+mn-ea"/>
                <a:cs typeface="+mn-cs"/>
              </a:rPr>
              <a:t> je způsob stylování HTML dokumentu, které zaručí, že zobrazení stránky bude optimalizováno pro všechny druhy nejrůznějších zařízení (mobily, netbooky, tablety atd.). Díky vlastnosti </a:t>
            </a:r>
            <a:r>
              <a:rPr lang="cs-CZ" sz="1200" b="0" i="1" u="none" strike="noStrike" kern="1200" baseline="0">
                <a:solidFill>
                  <a:schemeClr val="tx1"/>
                </a:solidFill>
                <a:latin typeface="+mn-lt"/>
                <a:ea typeface="+mn-ea"/>
                <a:cs typeface="+mn-cs"/>
              </a:rPr>
              <a:t>Media Queries </a:t>
            </a:r>
            <a:r>
              <a:rPr lang="cs-CZ" sz="1200" b="0" i="0" u="none" strike="noStrike" kern="1200" baseline="0">
                <a:solidFill>
                  <a:schemeClr val="tx1"/>
                </a:solidFill>
                <a:latin typeface="+mn-lt"/>
                <a:ea typeface="+mn-ea"/>
                <a:cs typeface="+mn-cs"/>
              </a:rPr>
              <a:t>(součást CSS3), lze rozpoznat vlastnosti zařízení, na kterém je stránka prohlížena, a přizpůsobit její obsah i vzhled. Responzivní web design má tři základní úrovně: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Flexibilní struktury </a:t>
            </a:r>
            <a:r>
              <a:rPr lang="cs-CZ" sz="1200" b="0" i="0" u="none" strike="noStrike" kern="1200" baseline="0">
                <a:solidFill>
                  <a:schemeClr val="tx1"/>
                </a:solidFill>
                <a:latin typeface="+mn-lt"/>
                <a:ea typeface="+mn-ea"/>
                <a:cs typeface="+mn-cs"/>
              </a:rPr>
              <a:t>se dosahuje pomocí procentních šířek. Jednotlivé šířky elementů tak nejsou zadávány v pixelech, nýbrž v procentech.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Flexibilní obrázky </a:t>
            </a:r>
            <a:r>
              <a:rPr lang="cs-CZ" sz="1200" b="0" i="0" u="none" strike="noStrike" kern="1200" baseline="0">
                <a:solidFill>
                  <a:schemeClr val="tx1"/>
                </a:solidFill>
                <a:latin typeface="+mn-lt"/>
                <a:ea typeface="+mn-ea"/>
                <a:cs typeface="+mn-cs"/>
              </a:rPr>
              <a:t>se budou přizpůsobují možnostem zobrazení díky tomu, že se šířka a výška obrázku neuvádějí uvnitř tagu &lt;img&gt;. Aby nedocházelo k přetékání, nastylují se všechny obrázky: img{max-width: 100%; height: auto;}.</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Media Queries </a:t>
            </a:r>
            <a:r>
              <a:rPr lang="cs-CZ" sz="1200" b="0" i="0" u="none" strike="noStrike" kern="1200" baseline="0">
                <a:solidFill>
                  <a:schemeClr val="tx1"/>
                </a:solidFill>
                <a:latin typeface="+mn-lt"/>
                <a:ea typeface="+mn-ea"/>
                <a:cs typeface="+mn-cs"/>
              </a:rPr>
              <a:t>jsou pravidla, díky kterým lze měnit stylování dokumentu v závislosti na šířce obrazovky zobrazovaného zařízení. @media (max-width: 780px){...}</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urychlení a usnadnění práce webdesignerů byly vytvořeny některé </a:t>
            </a:r>
            <a:r>
              <a:rPr lang="cs-CZ" sz="1200" b="1" i="0" u="none" strike="noStrike" kern="1200" baseline="0">
                <a:solidFill>
                  <a:schemeClr val="tx1"/>
                </a:solidFill>
                <a:latin typeface="+mn-lt"/>
                <a:ea typeface="+mn-ea"/>
                <a:cs typeface="+mn-cs"/>
              </a:rPr>
              <a:t>responzivní frameworky</a:t>
            </a:r>
            <a:r>
              <a:rPr lang="cs-CZ" sz="1200" b="0" i="0" u="none" strike="noStrike" kern="1200" baseline="0">
                <a:solidFill>
                  <a:schemeClr val="tx1"/>
                </a:solidFill>
                <a:latin typeface="+mn-lt"/>
                <a:ea typeface="+mn-ea"/>
                <a:cs typeface="+mn-cs"/>
              </a:rPr>
              <a:t>, jakými jsou např. Bootstrap nebo Foundation. Po připojení potřebných souborů je možné aplikovat připravené styly pomocí pojmenovaných tříd. </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12</a:t>
            </a:fld>
            <a:endParaRPr lang="cs-CZ"/>
          </a:p>
        </p:txBody>
      </p:sp>
    </p:spTree>
    <p:extLst>
      <p:ext uri="{BB962C8B-B14F-4D97-AF65-F5344CB8AC3E}">
        <p14:creationId xmlns:p14="http://schemas.microsoft.com/office/powerpoint/2010/main" val="35835243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Přístupnost webových stránek </a:t>
            </a:r>
            <a:r>
              <a:rPr lang="cs-CZ" sz="1200" b="0" i="0" u="none" strike="noStrike" kern="1200" baseline="0">
                <a:solidFill>
                  <a:schemeClr val="tx1"/>
                </a:solidFill>
                <a:latin typeface="+mn-lt"/>
                <a:ea typeface="+mn-ea"/>
                <a:cs typeface="+mn-cs"/>
              </a:rPr>
              <a:t>(webové aplikace) znamená bezproblémového používání všemi skupinami uživatelů, včetně handicapovaných osob.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Špatně navržené stránky či grafické rozhraní aplikace, které nerespektuje pravidla přístupnosti, může způsobit nedostupnost této služby pro lidi např. se zrakovým postižením (</a:t>
            </a:r>
            <a:r>
              <a:rPr lang="cs-CZ" sz="1200" b="0" i="1" u="none" strike="noStrike" kern="1200" baseline="0">
                <a:solidFill>
                  <a:schemeClr val="tx1"/>
                </a:solidFill>
                <a:latin typeface="+mn-lt"/>
                <a:ea typeface="+mn-ea"/>
                <a:cs typeface="+mn-cs"/>
              </a:rPr>
              <a:t>Blind Friendly Web</a:t>
            </a:r>
            <a:r>
              <a:rPr lang="cs-CZ" sz="1200" b="0" i="0" u="none" strike="noStrike" kern="1200" baseline="0">
                <a:solidFill>
                  <a:schemeClr val="tx1"/>
                </a:solidFill>
                <a:latin typeface="+mn-lt"/>
                <a:ea typeface="+mn-ea"/>
                <a:cs typeface="+mn-cs"/>
              </a:rPr>
              <a:t>), uživatele s pomalejším připojením, seniory, apod.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Podle zákona musejí všechny weby státní správy projít auditem přístupnosti.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Celosvětově uznávanou metodikou, která se zabývá auditem a přístupností internetových stránek, je </a:t>
            </a:r>
            <a:r>
              <a:rPr lang="cs-CZ" sz="1200" b="1" i="0" u="none" strike="noStrike" kern="1200" baseline="0">
                <a:solidFill>
                  <a:schemeClr val="tx1"/>
                </a:solidFill>
                <a:latin typeface="+mn-lt"/>
                <a:ea typeface="+mn-ea"/>
                <a:cs typeface="+mn-cs"/>
              </a:rPr>
              <a:t>WCAG</a:t>
            </a:r>
            <a:r>
              <a:rPr lang="cs-CZ" sz="1200" b="0" i="0" u="none" strike="noStrike" kern="1200" baseline="0">
                <a:solidFill>
                  <a:schemeClr val="tx1"/>
                </a:solidFill>
                <a:latin typeface="+mn-lt"/>
                <a:ea typeface="+mn-ea"/>
                <a:cs typeface="+mn-cs"/>
              </a:rPr>
              <a:t>, jejímž autorem je konsorcium W3C.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Jednotlivé principy obsahují vždy několik pravidel a kritéria, rozdělená do třech úrovní: nejnižší úroveň je označována jako úroveň A, nejvyšší jako AAA.</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13</a:t>
            </a:fld>
            <a:endParaRPr lang="cs-CZ"/>
          </a:p>
        </p:txBody>
      </p:sp>
    </p:spTree>
    <p:extLst>
      <p:ext uri="{BB962C8B-B14F-4D97-AF65-F5344CB8AC3E}">
        <p14:creationId xmlns:p14="http://schemas.microsoft.com/office/powerpoint/2010/main" val="201640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Formuláře</a:t>
            </a:r>
            <a:r>
              <a:rPr lang="cs-CZ" sz="1200" b="0" i="0" u="none" strike="noStrike" kern="1200" baseline="0">
                <a:solidFill>
                  <a:schemeClr val="tx1"/>
                </a:solidFill>
                <a:latin typeface="+mn-lt"/>
                <a:ea typeface="+mn-ea"/>
                <a:cs typeface="+mn-cs"/>
              </a:rPr>
              <a:t> slouží k zadávání dat a jsou velmi častými prvky webových aplikací. Používají se k přihlašování uživatelů, pro vyhledávání, pro uživatelské komentáře, k vyplňování zákaznických údajů v e-shopech atd.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Data mohou být z formuláře odeslána na server, kde jsou zpracována pomocí serverových skriptů (např. PHP) a uložena do databáze nebo souboru, odeslána mailem apod. </a:t>
            </a:r>
          </a:p>
          <a:p>
            <a:r>
              <a:rPr lang="cs-CZ" sz="1200" b="1" i="0" u="none" strike="noStrike" kern="1200" baseline="0">
                <a:solidFill>
                  <a:schemeClr val="tx1"/>
                </a:solidFill>
                <a:latin typeface="+mn-lt"/>
                <a:ea typeface="+mn-ea"/>
                <a:cs typeface="+mn-cs"/>
              </a:rPr>
              <a:t>BĚŽNÉ PRVKY WEBOVÉHO FORMULÁŘE</a:t>
            </a:r>
            <a:endParaRPr lang="cs-CZ"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Základním elementem webového formuláře je značka &lt;form&gt;</a:t>
            </a:r>
          </a:p>
          <a:p>
            <a:pPr marL="0" indent="0">
              <a:buFont typeface="Arial" panose="020B0604020202020204" pitchFamily="34" charset="0"/>
              <a:buNone/>
            </a:pPr>
            <a:r>
              <a:rPr lang="cs-CZ" sz="1200" b="0" i="1" u="none" strike="noStrike" kern="1200" baseline="0">
                <a:solidFill>
                  <a:schemeClr val="tx1"/>
                </a:solidFill>
                <a:latin typeface="+mn-lt"/>
                <a:ea typeface="+mn-ea"/>
                <a:cs typeface="+mn-cs"/>
              </a:rPr>
              <a:t>&lt;form action="skript.php" method="post"&gt;...&lt;/form&gt;</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Atribut </a:t>
            </a:r>
            <a:r>
              <a:rPr lang="cs-CZ" sz="1200" b="1" i="0" u="none" strike="noStrike" kern="1200" baseline="0">
                <a:solidFill>
                  <a:schemeClr val="tx1"/>
                </a:solidFill>
                <a:latin typeface="+mn-lt"/>
                <a:ea typeface="+mn-ea"/>
                <a:cs typeface="+mn-cs"/>
              </a:rPr>
              <a:t>action</a:t>
            </a:r>
            <a:r>
              <a:rPr lang="cs-CZ" sz="1200" b="0" i="0" u="none" strike="noStrike" kern="1200" baseline="0">
                <a:solidFill>
                  <a:schemeClr val="tx1"/>
                </a:solidFill>
                <a:latin typeface="+mn-lt"/>
                <a:ea typeface="+mn-ea"/>
                <a:cs typeface="+mn-cs"/>
              </a:rPr>
              <a:t> obsahuje URL adresu skriptu, jemuž budou odeslána data z formuláře. Velmi často se může jednat o skript, který formulář zobrazuje (např. v případě, kdy atribut action neobsahuje žádnou hodnotu).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Atribut </a:t>
            </a:r>
            <a:r>
              <a:rPr lang="cs-CZ" sz="1200" b="1" i="0" u="none" strike="noStrike" kern="1200" baseline="0">
                <a:solidFill>
                  <a:schemeClr val="tx1"/>
                </a:solidFill>
                <a:latin typeface="+mn-lt"/>
                <a:ea typeface="+mn-ea"/>
                <a:cs typeface="+mn-cs"/>
              </a:rPr>
              <a:t>method</a:t>
            </a:r>
            <a:r>
              <a:rPr lang="cs-CZ" sz="1200" b="0" i="0" u="none" strike="noStrike" kern="1200" baseline="0">
                <a:solidFill>
                  <a:schemeClr val="tx1"/>
                </a:solidFill>
                <a:latin typeface="+mn-lt"/>
                <a:ea typeface="+mn-ea"/>
                <a:cs typeface="+mn-cs"/>
              </a:rPr>
              <a:t> rozhoduje o způsobu odeslání dat. Výchozí metodou GET (nemusí být zadána) jsou data odeslána jako viditelná součást URL požadavku a jejich délka by neměla přesáhnout určitý počet znaků (obvykle kolem 2000). I proto se doporučuje využívat metodu POST, kdy jsou data posílána jako samostatný objekt, nezobrazují se v URL adrese a nejsou omezena velikostí.</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Běžný webový formulář je tvořen popisky (značka </a:t>
            </a:r>
            <a:r>
              <a:rPr lang="cs-CZ" sz="1200" b="0" i="1" u="none" strike="noStrike" kern="1200" baseline="0">
                <a:solidFill>
                  <a:schemeClr val="tx1"/>
                </a:solidFill>
                <a:latin typeface="+mn-lt"/>
                <a:ea typeface="+mn-ea"/>
                <a:cs typeface="+mn-cs"/>
              </a:rPr>
              <a:t>&lt;label&gt;</a:t>
            </a:r>
            <a:r>
              <a:rPr lang="cs-CZ" sz="1200" b="0" i="0" u="none" strike="noStrike" kern="1200" baseline="0">
                <a:solidFill>
                  <a:schemeClr val="tx1"/>
                </a:solidFill>
                <a:latin typeface="+mn-lt"/>
                <a:ea typeface="+mn-ea"/>
                <a:cs typeface="+mn-cs"/>
              </a:rPr>
              <a:t>) a formulářovými prvky k vyplňování hodnot. Nejčastěji se setkáváme s elementem &lt;input&gt;:</a:t>
            </a:r>
          </a:p>
          <a:p>
            <a:pPr marL="0" indent="0">
              <a:buFont typeface="Arial" panose="020B0604020202020204" pitchFamily="34" charset="0"/>
              <a:buNone/>
            </a:pPr>
            <a:r>
              <a:rPr lang="cs-CZ" sz="1200" b="0" i="1" u="none" strike="noStrike" kern="1200" baseline="0">
                <a:solidFill>
                  <a:schemeClr val="tx1"/>
                </a:solidFill>
                <a:latin typeface="+mn-lt"/>
                <a:ea typeface="+mn-ea"/>
                <a:cs typeface="+mn-cs"/>
              </a:rPr>
              <a:t>&lt;input type="text" size="20" name="jmeno" id="jmeno" placeholder="Zadej jméno" value="" tabindex="1"&gt;</a:t>
            </a:r>
          </a:p>
          <a:p>
            <a:r>
              <a:rPr lang="cs-CZ" sz="1200" b="0" i="0" u="none" strike="noStrike" kern="1200" baseline="0">
                <a:solidFill>
                  <a:schemeClr val="tx1"/>
                </a:solidFill>
                <a:latin typeface="+mn-lt"/>
                <a:ea typeface="+mn-ea"/>
                <a:cs typeface="+mn-cs"/>
              </a:rPr>
              <a:t>Data vkládáná do prvku &lt;input&gt; mohou bý různá - podle atributu type:</a:t>
            </a:r>
          </a:p>
          <a:p>
            <a:r>
              <a:rPr lang="cs-CZ" sz="1200" b="1" i="0" u="none" strike="noStrike" kern="1200" baseline="0">
                <a:solidFill>
                  <a:schemeClr val="tx1"/>
                </a:solidFill>
                <a:latin typeface="+mn-lt"/>
                <a:ea typeface="+mn-ea"/>
                <a:cs typeface="+mn-cs"/>
              </a:rPr>
              <a:t>Typ</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Použití</a:t>
            </a:r>
            <a:r>
              <a:rPr lang="cs-CZ" sz="1200" b="0" i="0" u="none" strike="noStrike" kern="1200" baseline="0">
                <a:solidFill>
                  <a:schemeClr val="tx1"/>
                </a:solidFill>
                <a:latin typeface="+mn-lt"/>
                <a:ea typeface="+mn-ea"/>
                <a:cs typeface="+mn-cs"/>
              </a:rPr>
              <a:t>	</a:t>
            </a:r>
          </a:p>
          <a:p>
            <a:r>
              <a:rPr lang="cs-CZ" sz="1200" b="0" i="0" u="none" strike="noStrike" kern="1200" baseline="0">
                <a:solidFill>
                  <a:schemeClr val="tx1"/>
                </a:solidFill>
                <a:latin typeface="+mn-lt"/>
                <a:ea typeface="+mn-ea"/>
                <a:cs typeface="+mn-cs"/>
              </a:rPr>
              <a:t>text	Vložení jednořádkového textu; atribut maxlength omezí délku textu	</a:t>
            </a:r>
          </a:p>
          <a:p>
            <a:r>
              <a:rPr lang="cs-CZ" sz="1200" b="0" i="0" u="none" strike="noStrike" kern="1200" baseline="0">
                <a:solidFill>
                  <a:schemeClr val="tx1"/>
                </a:solidFill>
                <a:latin typeface="+mn-lt"/>
                <a:ea typeface="+mn-ea"/>
                <a:cs typeface="+mn-cs"/>
              </a:rPr>
              <a:t>password	Pole pro heslo, místo znaků se zobrazí hvězdičky nebo kuličky	</a:t>
            </a:r>
          </a:p>
          <a:p>
            <a:r>
              <a:rPr lang="cs-CZ" sz="1200" b="0" i="0" u="none" strike="noStrike" kern="1200" baseline="0">
                <a:solidFill>
                  <a:schemeClr val="tx1"/>
                </a:solidFill>
                <a:latin typeface="+mn-lt"/>
                <a:ea typeface="+mn-ea"/>
                <a:cs typeface="+mn-cs"/>
              </a:rPr>
              <a:t>file	Pole pro upload souboru; značka &lt;form&gt; by v tomto případě měla obsahovat atribut enctype="multipart/form-data"	</a:t>
            </a:r>
          </a:p>
          <a:p>
            <a:r>
              <a:rPr lang="cs-CZ" sz="1200" b="0" i="0" u="none" strike="noStrike" kern="1200" baseline="0">
                <a:solidFill>
                  <a:schemeClr val="tx1"/>
                </a:solidFill>
                <a:latin typeface="+mn-lt"/>
                <a:ea typeface="+mn-ea"/>
                <a:cs typeface="+mn-cs"/>
              </a:rPr>
              <a:t>checkbox	Zaškrtávací políčko; atributem checked nastavíme zaškrtnutí	</a:t>
            </a:r>
          </a:p>
          <a:p>
            <a:r>
              <a:rPr lang="cs-CZ" sz="1200" b="0" i="0" u="none" strike="noStrike" kern="1200" baseline="0">
                <a:solidFill>
                  <a:schemeClr val="tx1"/>
                </a:solidFill>
                <a:latin typeface="+mn-lt"/>
                <a:ea typeface="+mn-ea"/>
                <a:cs typeface="+mn-cs"/>
              </a:rPr>
              <a:t>radio	Přepínač; skupinu přepínačů spojuje stejná hodnota atributu name	</a:t>
            </a:r>
          </a:p>
          <a:p>
            <a:r>
              <a:rPr lang="cs-CZ" sz="1200" b="0" i="0" u="none" strike="noStrike" kern="1200" baseline="0">
                <a:solidFill>
                  <a:schemeClr val="tx1"/>
                </a:solidFill>
                <a:latin typeface="+mn-lt"/>
                <a:ea typeface="+mn-ea"/>
                <a:cs typeface="+mn-cs"/>
              </a:rPr>
              <a:t>number	Číselný typ; pomocí atributů min a max lze udávat rozsah platnosti	</a:t>
            </a:r>
          </a:p>
          <a:p>
            <a:r>
              <a:rPr lang="cs-CZ" sz="1200" b="0" i="0" u="none" strike="noStrike" kern="1200" baseline="0">
                <a:solidFill>
                  <a:schemeClr val="tx1"/>
                </a:solidFill>
                <a:latin typeface="+mn-lt"/>
                <a:ea typeface="+mn-ea"/>
                <a:cs typeface="+mn-cs"/>
              </a:rPr>
              <a:t>date	Slouží k zadání data, není podporován všemi prohlížeči 	</a:t>
            </a:r>
          </a:p>
          <a:p>
            <a:r>
              <a:rPr lang="cs-CZ" sz="1200" b="0" i="0" u="none" strike="noStrike" kern="1200" baseline="0">
                <a:solidFill>
                  <a:schemeClr val="tx1"/>
                </a:solidFill>
                <a:latin typeface="+mn-lt"/>
                <a:ea typeface="+mn-ea"/>
                <a:cs typeface="+mn-cs"/>
              </a:rPr>
              <a:t>image	Umožňuje vložit obrázek (atribut src), který funguje jako tlačítko	</a:t>
            </a:r>
          </a:p>
          <a:p>
            <a:r>
              <a:rPr lang="cs-CZ" sz="1200" b="0" i="0" u="none" strike="noStrike" kern="1200" baseline="0">
                <a:solidFill>
                  <a:schemeClr val="tx1"/>
                </a:solidFill>
                <a:latin typeface="+mn-lt"/>
                <a:ea typeface="+mn-ea"/>
                <a:cs typeface="+mn-cs"/>
              </a:rPr>
              <a:t>hidden	Skrytý prvek, který však může sloužit k přenášení dat (např. id)	</a:t>
            </a:r>
          </a:p>
          <a:p>
            <a:r>
              <a:rPr lang="cs-CZ" sz="1200" b="0" i="0" u="none" strike="noStrike" kern="1200" baseline="0">
                <a:solidFill>
                  <a:schemeClr val="tx1"/>
                </a:solidFill>
                <a:latin typeface="+mn-lt"/>
                <a:ea typeface="+mn-ea"/>
                <a:cs typeface="+mn-cs"/>
              </a:rPr>
              <a:t>submit	Zobrazí se odesílací tlačítko. Od HTML5 se používá prvek &lt;button&gt; .	</a:t>
            </a:r>
          </a:p>
          <a:p>
            <a:r>
              <a:rPr lang="cs-CZ" sz="1200" b="0" i="0" u="none" strike="noStrike" kern="1200" baseline="0">
                <a:solidFill>
                  <a:schemeClr val="tx1"/>
                </a:solidFill>
                <a:latin typeface="+mn-lt"/>
                <a:ea typeface="+mn-ea"/>
                <a:cs typeface="+mn-cs"/>
              </a:rPr>
              <a:t>reset	Tlačítko, které znovunastaví výchozí hodnoty ve formuláři.	</a:t>
            </a:r>
          </a:p>
          <a:p>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14</a:t>
            </a:fld>
            <a:endParaRPr lang="cs-CZ"/>
          </a:p>
        </p:txBody>
      </p:sp>
    </p:spTree>
    <p:extLst>
      <p:ext uri="{BB962C8B-B14F-4D97-AF65-F5344CB8AC3E}">
        <p14:creationId xmlns:p14="http://schemas.microsoft.com/office/powerpoint/2010/main" val="1456497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Tvůrce webové aplikace by měl vždy zajistit, aby hodnoty zadávané do formuláře byly vždy pečlivě zkontrolovány buď ještě před jejich odesláním </a:t>
            </a:r>
            <a:r>
              <a:rPr lang="cs-CZ" sz="1200" b="1" i="0" u="none" strike="noStrike" kern="1200" baseline="0">
                <a:solidFill>
                  <a:schemeClr val="tx1"/>
                </a:solidFill>
                <a:latin typeface="+mn-lt"/>
                <a:ea typeface="+mn-ea"/>
                <a:cs typeface="+mn-cs"/>
              </a:rPr>
              <a:t>na straně klienta</a:t>
            </a:r>
            <a:r>
              <a:rPr lang="cs-CZ" sz="1200" b="0" i="0" u="none" strike="noStrike" kern="1200" baseline="0">
                <a:solidFill>
                  <a:schemeClr val="tx1"/>
                </a:solidFill>
                <a:latin typeface="+mn-lt"/>
                <a:ea typeface="+mn-ea"/>
                <a:cs typeface="+mn-cs"/>
              </a:rPr>
              <a:t> (pomocí vhodných atributů HTML nebo JavaScriptu), v každém případě však </a:t>
            </a:r>
            <a:r>
              <a:rPr lang="cs-CZ" sz="1200" b="1" i="0" u="none" strike="noStrike" kern="1200" baseline="0">
                <a:solidFill>
                  <a:schemeClr val="tx1"/>
                </a:solidFill>
                <a:latin typeface="+mn-lt"/>
                <a:ea typeface="+mn-ea"/>
                <a:cs typeface="+mn-cs"/>
              </a:rPr>
              <a:t>na straně serveru</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Validací formulářových dat </a:t>
            </a:r>
            <a:r>
              <a:rPr lang="cs-CZ" sz="1200" b="0" i="0" u="none" strike="noStrike" kern="1200" baseline="0">
                <a:solidFill>
                  <a:schemeClr val="tx1"/>
                </a:solidFill>
                <a:latin typeface="+mn-lt"/>
                <a:ea typeface="+mn-ea"/>
                <a:cs typeface="+mn-cs"/>
              </a:rPr>
              <a:t>předcházíme možným bezpečnostním rizikům, které mohou způsobit pokusy záměrně vložit podvržená data a způsobit problémy aplikaci (např. Cross site scripting, SQL injection), nebo i nechtěná chybná zadání uživatelů, která mohou mít např. neblahý vliv na data ukládaná do databáze (porušení integrity).</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15</a:t>
            </a:fld>
            <a:endParaRPr lang="cs-CZ"/>
          </a:p>
        </p:txBody>
      </p:sp>
    </p:spTree>
    <p:extLst>
      <p:ext uri="{BB962C8B-B14F-4D97-AF65-F5344CB8AC3E}">
        <p14:creationId xmlns:p14="http://schemas.microsoft.com/office/powerpoint/2010/main" val="2376153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validaci zadaných dat můžeme jak na straně klienta, tak i na straně serveru využít (mimo jiné) tzv. </a:t>
            </a:r>
            <a:r>
              <a:rPr lang="cs-CZ" sz="1200" b="1" i="0" u="none" strike="noStrike" kern="1200" baseline="0">
                <a:solidFill>
                  <a:schemeClr val="tx1"/>
                </a:solidFill>
                <a:latin typeface="+mn-lt"/>
                <a:ea typeface="+mn-ea"/>
                <a:cs typeface="+mn-cs"/>
              </a:rPr>
              <a:t>regulárních výrazů</a:t>
            </a:r>
            <a:r>
              <a:rPr lang="cs-CZ" sz="1200" b="0" i="0" u="none" strike="noStrike" kern="1200" baseline="0">
                <a:solidFill>
                  <a:schemeClr val="tx1"/>
                </a:solidFill>
                <a:latin typeface="+mn-lt"/>
                <a:ea typeface="+mn-ea"/>
                <a:cs typeface="+mn-cs"/>
              </a:rPr>
              <a:t>. Regulární výraz (</a:t>
            </a:r>
            <a:r>
              <a:rPr lang="cs-CZ" sz="1200" b="0" i="1" u="none" strike="noStrike" kern="1200" baseline="0">
                <a:solidFill>
                  <a:schemeClr val="tx1"/>
                </a:solidFill>
                <a:latin typeface="+mn-lt"/>
                <a:ea typeface="+mn-ea"/>
                <a:cs typeface="+mn-cs"/>
              </a:rPr>
              <a:t>regular expression</a:t>
            </a:r>
            <a:r>
              <a:rPr lang="cs-CZ" sz="1200" b="0" i="0" u="none" strike="noStrike" kern="1200" baseline="0">
                <a:solidFill>
                  <a:schemeClr val="tx1"/>
                </a:solidFill>
                <a:latin typeface="+mn-lt"/>
                <a:ea typeface="+mn-ea"/>
                <a:cs typeface="+mn-cs"/>
              </a:rPr>
              <a:t>) je speciální řetězec znaků, který představuje určitý vzor (masku) pro textové řetězce.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Většina moderních programovacích jazyků používá </a:t>
            </a:r>
            <a:r>
              <a:rPr lang="cs-CZ" sz="1200" b="1" i="0" u="none" strike="noStrike" kern="1200" baseline="0">
                <a:solidFill>
                  <a:schemeClr val="tx1"/>
                </a:solidFill>
                <a:latin typeface="+mn-lt"/>
                <a:ea typeface="+mn-ea"/>
                <a:cs typeface="+mn-cs"/>
              </a:rPr>
              <a:t>Perl-compatible regulární výrazy</a:t>
            </a:r>
            <a:r>
              <a:rPr lang="cs-CZ" sz="1200" b="0" i="0" u="none" strike="noStrike" kern="1200" baseline="0">
                <a:solidFill>
                  <a:schemeClr val="tx1"/>
                </a:solidFill>
                <a:latin typeface="+mn-lt"/>
                <a:ea typeface="+mn-ea"/>
                <a:cs typeface="+mn-cs"/>
              </a:rPr>
              <a:t>, které mohou být sestaveny pomocí speciálních symbolů:</a:t>
            </a:r>
          </a:p>
          <a:p>
            <a:pPr marL="0" indent="0">
              <a:buFont typeface="Arial" panose="020B0604020202020204" pitchFamily="34" charset="0"/>
              <a:buNone/>
            </a:pPr>
            <a:r>
              <a:rPr lang="cs-CZ" sz="1200" b="0" i="1" u="none" strike="noStrike" kern="1200" baseline="0">
                <a:solidFill>
                  <a:schemeClr val="tx1"/>
                </a:solidFill>
                <a:latin typeface="+mn-lt"/>
                <a:ea typeface="+mn-ea"/>
                <a:cs typeface="+mn-cs"/>
              </a:rPr>
              <a:t>\^\d{3} ?\d{2}$\ </a:t>
            </a:r>
            <a:r>
              <a:rPr lang="cs-CZ" sz="1200" b="0" i="0" u="none" strike="noStrike" kern="1200" baseline="0">
                <a:solidFill>
                  <a:schemeClr val="tx1"/>
                </a:solidFill>
                <a:latin typeface="+mn-lt"/>
                <a:ea typeface="+mn-ea"/>
                <a:cs typeface="+mn-cs"/>
              </a:rPr>
              <a:t>(regulární výraz pro kontrolu PSČ)</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16</a:t>
            </a:fld>
            <a:endParaRPr lang="cs-CZ"/>
          </a:p>
        </p:txBody>
      </p:sp>
    </p:spTree>
    <p:extLst>
      <p:ext uri="{BB962C8B-B14F-4D97-AF65-F5344CB8AC3E}">
        <p14:creationId xmlns:p14="http://schemas.microsoft.com/office/powerpoint/2010/main" val="450242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Cross-site scripting (XSS) </a:t>
            </a:r>
            <a:r>
              <a:rPr lang="cs-CZ" sz="1200" b="0" i="0" u="none" strike="noStrike" kern="1200" baseline="0">
                <a:solidFill>
                  <a:schemeClr val="tx1"/>
                </a:solidFill>
                <a:latin typeface="+mn-lt"/>
                <a:ea typeface="+mn-ea"/>
                <a:cs typeface="+mn-cs"/>
              </a:rPr>
              <a:t>je metoda narušení WWW stránek </a:t>
            </a:r>
            <a:r>
              <a:rPr lang="cs-CZ" sz="1200" b="1" i="0" u="none" strike="noStrike" kern="1200" baseline="0">
                <a:solidFill>
                  <a:schemeClr val="tx1"/>
                </a:solidFill>
                <a:latin typeface="+mn-lt"/>
                <a:ea typeface="+mn-ea"/>
                <a:cs typeface="+mn-cs"/>
              </a:rPr>
              <a:t>využitím bezpečnostních chyb ve skriptech </a:t>
            </a:r>
            <a:r>
              <a:rPr lang="cs-CZ" sz="1200" b="0" i="0" u="none" strike="noStrike" kern="1200" baseline="0">
                <a:solidFill>
                  <a:schemeClr val="tx1"/>
                </a:solidFill>
                <a:latin typeface="+mn-lt"/>
                <a:ea typeface="+mn-ea"/>
                <a:cs typeface="+mn-cs"/>
              </a:rPr>
              <a:t>(především </a:t>
            </a:r>
            <a:r>
              <a:rPr lang="cs-CZ" sz="1200" b="1" i="0" u="none" strike="noStrike" kern="1200" baseline="0">
                <a:solidFill>
                  <a:schemeClr val="tx1"/>
                </a:solidFill>
                <a:latin typeface="+mn-lt"/>
                <a:ea typeface="+mn-ea"/>
                <a:cs typeface="+mn-cs"/>
              </a:rPr>
              <a:t>neošetřené vstupy</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Útočník díky těmto chybám v zabezpečení webové aplikace dokáže do stránek </a:t>
            </a:r>
            <a:r>
              <a:rPr lang="cs-CZ" sz="1200" b="1" i="0" u="none" strike="noStrike" kern="1200" baseline="0">
                <a:solidFill>
                  <a:schemeClr val="tx1"/>
                </a:solidFill>
                <a:latin typeface="+mn-lt"/>
                <a:ea typeface="+mn-ea"/>
                <a:cs typeface="+mn-cs"/>
              </a:rPr>
              <a:t>podstrčit svůj vlastní javascriptový kód</a:t>
            </a:r>
            <a:r>
              <a:rPr lang="cs-CZ" sz="1200" b="0" i="0" u="none" strike="noStrike" kern="1200" baseline="0">
                <a:solidFill>
                  <a:schemeClr val="tx1"/>
                </a:solidFill>
                <a:latin typeface="+mn-lt"/>
                <a:ea typeface="+mn-ea"/>
                <a:cs typeface="+mn-cs"/>
              </a:rPr>
              <a:t>, což může využít buď pouze k poškození vzhledu stránky, jejímu znefunkčnění, získávání citlivých údajů návštěvníků stránek nebo obcházení bezpečnostních prvků aplikace.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Často je též využíván při </a:t>
            </a:r>
            <a:r>
              <a:rPr lang="cs-CZ" sz="1200" b="0" i="1" u="none" strike="noStrike" kern="1200" baseline="0">
                <a:solidFill>
                  <a:schemeClr val="tx1"/>
                </a:solidFill>
                <a:latin typeface="+mn-lt"/>
                <a:ea typeface="+mn-ea"/>
                <a:cs typeface="+mn-cs"/>
              </a:rPr>
              <a:t>phishingu</a:t>
            </a:r>
            <a:r>
              <a:rPr lang="cs-CZ" sz="1200" b="0" i="0" u="none" strike="noStrike" kern="1200" baseline="0">
                <a:solidFill>
                  <a:schemeClr val="tx1"/>
                </a:solidFill>
                <a:latin typeface="+mn-lt"/>
                <a:ea typeface="+mn-ea"/>
                <a:cs typeface="+mn-cs"/>
              </a:rPr>
              <a:t> tak, že je skrze XSS zranitelnosti uživateli ukázán jiný obsah na jinak důvěryhodné stránce.</a:t>
            </a:r>
          </a:p>
          <a:p>
            <a:pPr marL="0" indent="0">
              <a:buFont typeface="Arial" panose="020B0604020202020204" pitchFamily="34" charset="0"/>
              <a:buNone/>
            </a:pPr>
            <a:r>
              <a:rPr lang="cs-CZ" sz="1200" b="1" i="0" u="none" strike="noStrike" kern="1200" baseline="0">
                <a:solidFill>
                  <a:schemeClr val="tx1"/>
                </a:solidFill>
                <a:latin typeface="+mn-lt"/>
                <a:ea typeface="+mn-ea"/>
                <a:cs typeface="+mn-cs"/>
              </a:rPr>
              <a:t>Obrana: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textech zadávaných uživateli je třeba speciální znaky nahrazovat entitami, např. &lt; nahrazovat za &amp;lt;, v java aplikacích nejlépe pomocí značky &lt;c:out value="${hodnota}"/&gt;.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Kontrolovat URL od uživatele, která jdou do obrázků, odkazů a podobně, protože mohou začínat např. na javascript:. Kvůli různým variacím a budoucím změnám je vhodné použít pro tuto kontrolu whitelist.</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17</a:t>
            </a:fld>
            <a:endParaRPr lang="cs-CZ"/>
          </a:p>
        </p:txBody>
      </p:sp>
    </p:spTree>
    <p:extLst>
      <p:ext uri="{BB962C8B-B14F-4D97-AF65-F5344CB8AC3E}">
        <p14:creationId xmlns:p14="http://schemas.microsoft.com/office/powerpoint/2010/main" val="340662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Cross-site request forgery (XSRF) </a:t>
            </a:r>
            <a:r>
              <a:rPr lang="cs-CZ" sz="1200" b="0" i="0" u="none" strike="noStrike" kern="1200" baseline="0">
                <a:solidFill>
                  <a:schemeClr val="tx1"/>
                </a:solidFill>
                <a:latin typeface="+mn-lt"/>
                <a:ea typeface="+mn-ea"/>
                <a:cs typeface="+mn-cs"/>
              </a:rPr>
              <a:t>je </a:t>
            </a:r>
            <a:r>
              <a:rPr lang="cs-CZ" sz="1200" b="1" i="0" u="none" strike="noStrike" kern="1200" baseline="0">
                <a:solidFill>
                  <a:schemeClr val="tx1"/>
                </a:solidFill>
                <a:latin typeface="+mn-lt"/>
                <a:ea typeface="+mn-ea"/>
                <a:cs typeface="+mn-cs"/>
              </a:rPr>
              <a:t>pasivní útok</a:t>
            </a:r>
            <a:r>
              <a:rPr lang="cs-CZ" sz="1200" b="0" i="0" u="none" strike="noStrike" kern="1200" baseline="0">
                <a:solidFill>
                  <a:schemeClr val="tx1"/>
                </a:solidFill>
                <a:latin typeface="+mn-lt"/>
                <a:ea typeface="+mn-ea"/>
                <a:cs typeface="+mn-cs"/>
              </a:rPr>
              <a:t>, kdy </a:t>
            </a:r>
            <a:r>
              <a:rPr lang="cs-CZ" sz="1200" b="1" i="0" u="none" strike="noStrike" kern="1200" baseline="0">
                <a:solidFill>
                  <a:schemeClr val="tx1"/>
                </a:solidFill>
                <a:latin typeface="+mn-lt"/>
                <a:ea typeface="+mn-ea"/>
                <a:cs typeface="+mn-cs"/>
              </a:rPr>
              <a:t>útočník nachystá na nějakou stránku kód</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který způsobí vyvolání URL na nějakém jiném serveru</a:t>
            </a:r>
            <a:r>
              <a:rPr lang="cs-CZ" sz="1200" b="0" i="0" u="none" strike="noStrike" kern="1200" baseline="0">
                <a:solidFill>
                  <a:schemeClr val="tx1"/>
                </a:solidFill>
                <a:latin typeface="+mn-lt"/>
                <a:ea typeface="+mn-ea"/>
                <a:cs typeface="+mn-cs"/>
              </a:rPr>
              <a:t>, kde uživatel může být stále přihlášen.</a:t>
            </a:r>
          </a:p>
          <a:p>
            <a:pPr marL="0" indent="0">
              <a:buFont typeface="Arial" panose="020B0604020202020204" pitchFamily="34" charset="0"/>
              <a:buNone/>
            </a:pPr>
            <a:r>
              <a:rPr lang="cs-CZ" sz="1200" b="1" i="0" u="none" strike="noStrike" kern="1200" baseline="0">
                <a:solidFill>
                  <a:schemeClr val="tx1"/>
                </a:solidFill>
                <a:latin typeface="+mn-lt"/>
                <a:ea typeface="+mn-ea"/>
                <a:cs typeface="+mn-cs"/>
              </a:rPr>
              <a:t>Obrana:</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Důležité akce (třeba převod peněz) je třeba potvrzovat, do přihlašovacích formulářů je třeba přidávat náhodně generované hodnoty.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administrační části internetových aplikací, pro akce, které mažou určité záznamy nebo je jiným způsobem mění, se doporučuje zásadně používat HTTP metodu POST.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Používat autorizační token – náhodně vygenerovaný řetězec pro danou akci a pro aktuálního uživatele. </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18</a:t>
            </a:fld>
            <a:endParaRPr lang="cs-CZ"/>
          </a:p>
        </p:txBody>
      </p:sp>
    </p:spTree>
    <p:extLst>
      <p:ext uri="{BB962C8B-B14F-4D97-AF65-F5344CB8AC3E}">
        <p14:creationId xmlns:p14="http://schemas.microsoft.com/office/powerpoint/2010/main" val="4052463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Clickjacking.</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Cizí stránka</a:t>
            </a:r>
            <a:r>
              <a:rPr lang="cs-CZ" sz="1200" b="0" i="0" u="none" strike="noStrike" kern="1200" baseline="0">
                <a:solidFill>
                  <a:schemeClr val="tx1"/>
                </a:solidFill>
                <a:latin typeface="+mn-lt"/>
                <a:ea typeface="+mn-ea"/>
                <a:cs typeface="+mn-cs"/>
              </a:rPr>
              <a:t>, na kterou je veden útok, </a:t>
            </a:r>
            <a:r>
              <a:rPr lang="cs-CZ" sz="1200" b="1" i="0" u="none" strike="noStrike" kern="1200" baseline="0">
                <a:solidFill>
                  <a:schemeClr val="tx1"/>
                </a:solidFill>
                <a:latin typeface="+mn-lt"/>
                <a:ea typeface="+mn-ea"/>
                <a:cs typeface="+mn-cs"/>
              </a:rPr>
              <a:t>je zobrazena na útočníkově stránce v iframe </a:t>
            </a:r>
            <a:r>
              <a:rPr lang="cs-CZ" sz="1200" b="0" i="0" u="none" strike="noStrike" kern="1200" baseline="0">
                <a:solidFill>
                  <a:schemeClr val="tx1"/>
                </a:solidFill>
                <a:latin typeface="+mn-lt"/>
                <a:ea typeface="+mn-ea"/>
                <a:cs typeface="+mn-cs"/>
              </a:rPr>
              <a:t>tak, že je vidět jen část bez bližšího kontextu. (Je možné využít i opacity v CSS.) </a:t>
            </a:r>
            <a:r>
              <a:rPr lang="cs-CZ" sz="1200" b="1" i="0" u="none" strike="noStrike" kern="1200" baseline="0">
                <a:solidFill>
                  <a:schemeClr val="tx1"/>
                </a:solidFill>
                <a:latin typeface="+mn-lt"/>
                <a:ea typeface="+mn-ea"/>
                <a:cs typeface="+mn-cs"/>
              </a:rPr>
              <a:t>Uživatel je naveden ke kliknutí na tuto část stránky</a:t>
            </a:r>
            <a:r>
              <a:rPr lang="cs-CZ" sz="1200" b="0" i="0" u="none" strike="noStrike" kern="1200" baseline="0">
                <a:solidFill>
                  <a:schemeClr val="tx1"/>
                </a:solidFill>
                <a:latin typeface="+mn-lt"/>
                <a:ea typeface="+mn-ea"/>
                <a:cs typeface="+mn-cs"/>
              </a:rPr>
              <a:t>, čímž provede nějakou akci, například hlasování v anketě.</a:t>
            </a:r>
          </a:p>
          <a:p>
            <a:r>
              <a:rPr lang="cs-CZ" sz="1200" b="1" i="0" u="none" strike="noStrike" kern="1200" baseline="0">
                <a:solidFill>
                  <a:schemeClr val="tx1"/>
                </a:solidFill>
                <a:latin typeface="+mn-lt"/>
                <a:ea typeface="+mn-ea"/>
                <a:cs typeface="+mn-cs"/>
              </a:rPr>
              <a:t>Obrana: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Lze se bránit hlavičkou X-Frame-Options, která je v některých prohlížečích podporována, a Javascriptem. Princip spočívá v zabránění zobrazení stránky v rámci.</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19</a:t>
            </a:fld>
            <a:endParaRPr lang="cs-CZ"/>
          </a:p>
        </p:txBody>
      </p:sp>
    </p:spTree>
    <p:extLst>
      <p:ext uri="{BB962C8B-B14F-4D97-AF65-F5344CB8AC3E}">
        <p14:creationId xmlns:p14="http://schemas.microsoft.com/office/powerpoint/2010/main" val="2759567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Webová aplikace je aplikace poskytovaná uživatelům z webového serveru přes internet nebo jinou vnitropodnikovou sít’ (intranet). Díky pokročilým webovým technologiím je možné realizovat webovým prostředím stále složitější a komplexnější aplikace, včetně informačních systémů, cloudových služeb apod.</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Současné webové aplikace jsou strukturovány do více vrstev, tradičně se uvádějí tři základní vrstvy: </a:t>
            </a:r>
          </a:p>
          <a:p>
            <a:pPr marL="685800" lvl="1" indent="-228600">
              <a:buFont typeface="+mj-lt"/>
              <a:buAutoNum type="arabicPeriod"/>
            </a:pPr>
            <a:r>
              <a:rPr lang="cs-CZ" sz="1200" b="0" i="0" u="none" strike="noStrike" kern="1200" baseline="0">
                <a:solidFill>
                  <a:schemeClr val="tx1"/>
                </a:solidFill>
                <a:latin typeface="+mn-lt"/>
                <a:ea typeface="+mn-ea"/>
                <a:cs typeface="+mn-cs"/>
              </a:rPr>
              <a:t>Funkci </a:t>
            </a:r>
            <a:r>
              <a:rPr lang="cs-CZ" sz="1200" b="1" i="0" u="none" strike="noStrike" kern="1200" baseline="0">
                <a:solidFill>
                  <a:schemeClr val="tx1"/>
                </a:solidFill>
                <a:latin typeface="+mn-lt"/>
                <a:ea typeface="+mn-ea"/>
                <a:cs typeface="+mn-cs"/>
              </a:rPr>
              <a:t>prezentační vrstvy </a:t>
            </a:r>
            <a:r>
              <a:rPr lang="cs-CZ" sz="1200" b="0" i="0" u="none" strike="noStrike" kern="1200" baseline="0">
                <a:solidFill>
                  <a:schemeClr val="tx1"/>
                </a:solidFill>
                <a:latin typeface="+mn-lt"/>
                <a:ea typeface="+mn-ea"/>
                <a:cs typeface="+mn-cs"/>
              </a:rPr>
              <a:t>plní zpravidla webový prohlížeč. </a:t>
            </a:r>
          </a:p>
          <a:p>
            <a:pPr marL="685800" lvl="1" indent="-228600">
              <a:buFont typeface="+mj-lt"/>
              <a:buAutoNum type="arabicPeriod"/>
            </a:pPr>
            <a:r>
              <a:rPr lang="cs-CZ" sz="1200" b="1" i="0" u="none" strike="noStrike" kern="1200" baseline="0">
                <a:solidFill>
                  <a:schemeClr val="tx1"/>
                </a:solidFill>
                <a:latin typeface="+mn-lt"/>
                <a:ea typeface="+mn-ea"/>
                <a:cs typeface="+mn-cs"/>
              </a:rPr>
              <a:t>Logickou vrstvu </a:t>
            </a:r>
            <a:r>
              <a:rPr lang="cs-CZ" sz="1200" b="0" i="0" u="none" strike="noStrike" kern="1200" baseline="0">
                <a:solidFill>
                  <a:schemeClr val="tx1"/>
                </a:solidFill>
                <a:latin typeface="+mn-lt"/>
                <a:ea typeface="+mn-ea"/>
                <a:cs typeface="+mn-cs"/>
              </a:rPr>
              <a:t>představují technologie na dynamické generování webových stránek (PHP, ASP.NET, JSP apod.), jež se nejčastěji zpracovávají na straně webového serveru. </a:t>
            </a:r>
          </a:p>
          <a:p>
            <a:pPr marL="685800" lvl="1" indent="-228600">
              <a:buFont typeface="+mj-lt"/>
              <a:buAutoNum type="arabicPeriod"/>
            </a:pPr>
            <a:r>
              <a:rPr lang="cs-CZ" sz="1200" b="1" i="0" u="none" strike="noStrike" kern="1200" baseline="0">
                <a:solidFill>
                  <a:schemeClr val="tx1"/>
                </a:solidFill>
                <a:latin typeface="+mn-lt"/>
                <a:ea typeface="+mn-ea"/>
                <a:cs typeface="+mn-cs"/>
              </a:rPr>
              <a:t>Datovou vrstvu </a:t>
            </a:r>
            <a:r>
              <a:rPr lang="cs-CZ" sz="1200" b="0" i="0" u="none" strike="noStrike" kern="1200" baseline="0">
                <a:solidFill>
                  <a:schemeClr val="tx1"/>
                </a:solidFill>
                <a:latin typeface="+mn-lt"/>
                <a:ea typeface="+mn-ea"/>
                <a:cs typeface="+mn-cs"/>
              </a:rPr>
              <a:t>mohou tvořit databáze umístěné na databázovém serveru, ale zdrojem dat mohou být také datové soubory nebo internetové služby. </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a:t>
            </a:fld>
            <a:endParaRPr lang="cs-CZ"/>
          </a:p>
        </p:txBody>
      </p:sp>
    </p:spTree>
    <p:extLst>
      <p:ext uri="{BB962C8B-B14F-4D97-AF65-F5344CB8AC3E}">
        <p14:creationId xmlns:p14="http://schemas.microsoft.com/office/powerpoint/2010/main" val="36085092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Session hijacking </a:t>
            </a:r>
            <a:r>
              <a:rPr lang="cs-CZ" sz="1200" b="0" i="0" u="none" strike="noStrike" kern="1200" baseline="0">
                <a:solidFill>
                  <a:schemeClr val="tx1"/>
                </a:solidFill>
                <a:latin typeface="+mn-lt"/>
                <a:ea typeface="+mn-ea"/>
                <a:cs typeface="+mn-cs"/>
              </a:rPr>
              <a:t>je útok, při kterém </a:t>
            </a:r>
            <a:r>
              <a:rPr lang="cs-CZ" sz="1200" b="1" i="0" u="none" strike="noStrike" kern="1200" baseline="0">
                <a:solidFill>
                  <a:schemeClr val="tx1"/>
                </a:solidFill>
                <a:latin typeface="+mn-lt"/>
                <a:ea typeface="+mn-ea"/>
                <a:cs typeface="+mn-cs"/>
              </a:rPr>
              <a:t>útočník odposlechne cookie použité pro označení úspěšně autentizovaného uživatele</a:t>
            </a:r>
            <a:r>
              <a:rPr lang="cs-CZ" sz="1200" b="0" i="0" u="none" strike="noStrike" kern="1200" baseline="0">
                <a:solidFill>
                  <a:schemeClr val="tx1"/>
                </a:solidFill>
                <a:latin typeface="+mn-lt"/>
                <a:ea typeface="+mn-ea"/>
                <a:cs typeface="+mn-cs"/>
              </a:rPr>
              <a:t>, a začne se za něj vydávat.</a:t>
            </a:r>
          </a:p>
          <a:p>
            <a:r>
              <a:rPr lang="cs-CZ" sz="1200" b="1" i="0" u="none" strike="noStrike" kern="1200" baseline="0">
                <a:solidFill>
                  <a:schemeClr val="tx1"/>
                </a:solidFill>
                <a:latin typeface="+mn-lt"/>
                <a:ea typeface="+mn-ea"/>
                <a:cs typeface="+mn-cs"/>
              </a:rPr>
              <a:t>Obrana:</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Session cookies musí mít označení secure, tedy mohou být poslána jen přes šifrovaná SSL spojení.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případě předávání session ID přes URL je obrana komplikovanější, vyžaduje zabránit úniku URL přes referer (odkazy, obrázky, ...) a Session fixation.</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20</a:t>
            </a:fld>
            <a:endParaRPr lang="cs-CZ"/>
          </a:p>
        </p:txBody>
      </p:sp>
    </p:spTree>
    <p:extLst>
      <p:ext uri="{BB962C8B-B14F-4D97-AF65-F5344CB8AC3E}">
        <p14:creationId xmlns:p14="http://schemas.microsoft.com/office/powerpoint/2010/main" val="1449964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Phishing</a:t>
            </a:r>
            <a:r>
              <a:rPr lang="cs-CZ" sz="1200" b="0" i="0" u="none" strike="noStrike" kern="1200" baseline="0">
                <a:solidFill>
                  <a:schemeClr val="tx1"/>
                </a:solidFill>
                <a:latin typeface="+mn-lt"/>
                <a:ea typeface="+mn-ea"/>
                <a:cs typeface="+mn-cs"/>
              </a:rPr>
              <a:t> je aktivní útok využívající sociální inženýrství, při kterém </a:t>
            </a:r>
            <a:r>
              <a:rPr lang="cs-CZ" sz="1200" b="1" i="0" u="none" strike="noStrike" kern="1200" baseline="0">
                <a:solidFill>
                  <a:schemeClr val="tx1"/>
                </a:solidFill>
                <a:latin typeface="+mn-lt"/>
                <a:ea typeface="+mn-ea"/>
                <a:cs typeface="+mn-cs"/>
              </a:rPr>
              <a:t>útočník vydává svoje vlastní webové stránky za oficiální stránky instituce / aplikace, aby získal přihlašovací údaje uživatele</a:t>
            </a:r>
            <a:r>
              <a:rPr lang="cs-CZ" sz="1200" b="0" i="0" u="none" strike="noStrike" kern="1200" baseline="0">
                <a:solidFill>
                  <a:schemeClr val="tx1"/>
                </a:solidFill>
                <a:latin typeface="+mn-lt"/>
                <a:ea typeface="+mn-ea"/>
                <a:cs typeface="+mn-cs"/>
              </a:rPr>
              <a:t>.</a:t>
            </a:r>
          </a:p>
          <a:p>
            <a:r>
              <a:rPr lang="cs-CZ" sz="1200" b="1" i="0" u="none" strike="noStrike" kern="1200" baseline="0">
                <a:solidFill>
                  <a:schemeClr val="tx1"/>
                </a:solidFill>
                <a:latin typeface="+mn-lt"/>
                <a:ea typeface="+mn-ea"/>
                <a:cs typeface="+mn-cs"/>
              </a:rPr>
              <a:t>Obrana:</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Vzdělávání uživatelů v kontrole autentizace serveru, použití Extended Validation SSL Certificates.</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21</a:t>
            </a:fld>
            <a:endParaRPr lang="cs-CZ"/>
          </a:p>
        </p:txBody>
      </p:sp>
    </p:spTree>
    <p:extLst>
      <p:ext uri="{BB962C8B-B14F-4D97-AF65-F5344CB8AC3E}">
        <p14:creationId xmlns:p14="http://schemas.microsoft.com/office/powerpoint/2010/main" val="22359026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SQL Injection </a:t>
            </a:r>
            <a:r>
              <a:rPr lang="cs-CZ" sz="1200" b="0" i="0" u="none" strike="noStrike" kern="1200" baseline="0">
                <a:solidFill>
                  <a:schemeClr val="tx1"/>
                </a:solidFill>
                <a:latin typeface="+mn-lt"/>
                <a:ea typeface="+mn-ea"/>
                <a:cs typeface="+mn-cs"/>
              </a:rPr>
              <a:t>je technika </a:t>
            </a:r>
            <a:r>
              <a:rPr lang="cs-CZ" sz="1200" b="1" i="0" u="none" strike="noStrike" kern="1200" baseline="0">
                <a:solidFill>
                  <a:schemeClr val="tx1"/>
                </a:solidFill>
                <a:latin typeface="+mn-lt"/>
                <a:ea typeface="+mn-ea"/>
                <a:cs typeface="+mn-cs"/>
              </a:rPr>
              <a:t>napadení databázové vrstvy programu </a:t>
            </a:r>
            <a:r>
              <a:rPr lang="cs-CZ" sz="1200" b="0" i="0" u="none" strike="noStrike" kern="1200" baseline="0">
                <a:solidFill>
                  <a:schemeClr val="tx1"/>
                </a:solidFill>
                <a:latin typeface="+mn-lt"/>
                <a:ea typeface="+mn-ea"/>
                <a:cs typeface="+mn-cs"/>
              </a:rPr>
              <a:t>vsunutím (odtud „</a:t>
            </a:r>
            <a:r>
              <a:rPr lang="cs-CZ" sz="1200" b="0" i="1" u="none" strike="noStrike" kern="1200" baseline="0">
                <a:solidFill>
                  <a:schemeClr val="tx1"/>
                </a:solidFill>
                <a:latin typeface="+mn-lt"/>
                <a:ea typeface="+mn-ea"/>
                <a:cs typeface="+mn-cs"/>
              </a:rPr>
              <a:t>injection</a:t>
            </a:r>
            <a:r>
              <a:rPr lang="cs-CZ" sz="1200" b="0" i="0" u="none" strike="noStrike" kern="1200" baseline="0">
                <a:solidFill>
                  <a:schemeClr val="tx1"/>
                </a:solidFill>
                <a:latin typeface="+mn-lt"/>
                <a:ea typeface="+mn-ea"/>
                <a:cs typeface="+mn-cs"/>
              </a:rPr>
              <a:t>“) kódu přes neošetřený vstup a </a:t>
            </a:r>
            <a:r>
              <a:rPr lang="cs-CZ" sz="1200" b="1" i="0" u="none" strike="noStrike" kern="1200" baseline="0">
                <a:solidFill>
                  <a:schemeClr val="tx1"/>
                </a:solidFill>
                <a:latin typeface="+mn-lt"/>
                <a:ea typeface="+mn-ea"/>
                <a:cs typeface="+mn-cs"/>
              </a:rPr>
              <a:t>vykonání vlastního pozměněného SQL dotazu</a:t>
            </a:r>
            <a:r>
              <a:rPr lang="cs-CZ" sz="1200" b="0" i="0" u="none" strike="noStrike" kern="1200" baseline="0">
                <a:solidFill>
                  <a:schemeClr val="tx1"/>
                </a:solidFill>
                <a:latin typeface="+mn-lt"/>
                <a:ea typeface="+mn-ea"/>
                <a:cs typeface="+mn-cs"/>
              </a:rPr>
              <a:t>.</a:t>
            </a:r>
          </a:p>
          <a:p>
            <a:r>
              <a:rPr lang="cs-CZ" sz="1200" b="1" i="0" u="none" strike="noStrike" kern="1200" baseline="0">
                <a:solidFill>
                  <a:schemeClr val="tx1"/>
                </a:solidFill>
                <a:latin typeface="+mn-lt"/>
                <a:ea typeface="+mn-ea"/>
                <a:cs typeface="+mn-cs"/>
              </a:rPr>
              <a:t>Obrana: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Důsledné používání tzv. </a:t>
            </a:r>
            <a:r>
              <a:rPr lang="cs-CZ" sz="1200" b="0" i="1" u="none" strike="noStrike" kern="1200" baseline="0">
                <a:solidFill>
                  <a:schemeClr val="tx1"/>
                </a:solidFill>
                <a:latin typeface="+mn-lt"/>
                <a:ea typeface="+mn-ea"/>
                <a:cs typeface="+mn-cs"/>
              </a:rPr>
              <a:t>PreparedStatement</a:t>
            </a:r>
            <a:r>
              <a:rPr lang="cs-CZ" sz="1200" b="0" i="0" u="none" strike="noStrike" kern="1200" baseline="0">
                <a:solidFill>
                  <a:schemeClr val="tx1"/>
                </a:solidFill>
                <a:latin typeface="+mn-lt"/>
                <a:ea typeface="+mn-ea"/>
                <a:cs typeface="+mn-cs"/>
              </a:rPr>
              <a:t> a jeho setXXX() metod pro nastavování hodnot.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Tam kde se nejedná o hodnotu (třeba název sloupce v ORDER BY), zkontrolovat vstup regulárním výrazem na očekávané hodnoty.</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22</a:t>
            </a:fld>
            <a:endParaRPr lang="cs-CZ"/>
          </a:p>
        </p:txBody>
      </p:sp>
    </p:spTree>
    <p:extLst>
      <p:ext uri="{BB962C8B-B14F-4D97-AF65-F5344CB8AC3E}">
        <p14:creationId xmlns:p14="http://schemas.microsoft.com/office/powerpoint/2010/main" val="29636180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Autentizace</a:t>
            </a:r>
            <a:r>
              <a:rPr lang="cs-CZ" sz="1200" b="0" i="0" u="none" strike="noStrike" kern="1200" baseline="0">
                <a:solidFill>
                  <a:schemeClr val="tx1"/>
                </a:solidFill>
                <a:latin typeface="+mn-lt"/>
                <a:ea typeface="+mn-ea"/>
                <a:cs typeface="+mn-cs"/>
              </a:rPr>
              <a:t> znamená </a:t>
            </a:r>
            <a:r>
              <a:rPr lang="cs-CZ" sz="1200" b="1" i="0" u="none" strike="noStrike" kern="1200" baseline="0">
                <a:solidFill>
                  <a:schemeClr val="tx1"/>
                </a:solidFill>
                <a:latin typeface="+mn-lt"/>
                <a:ea typeface="+mn-ea"/>
                <a:cs typeface="+mn-cs"/>
              </a:rPr>
              <a:t>ověření identity </a:t>
            </a:r>
            <a:r>
              <a:rPr lang="cs-CZ" sz="1200" b="0" i="0" u="none" strike="noStrike" kern="1200" baseline="0">
                <a:solidFill>
                  <a:schemeClr val="tx1"/>
                </a:solidFill>
                <a:latin typeface="+mn-lt"/>
                <a:ea typeface="+mn-ea"/>
                <a:cs typeface="+mn-cs"/>
              </a:rPr>
              <a:t>nějakého subjektu (člověka, osoby, systému).</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Metody autentizace </a:t>
            </a:r>
            <a:r>
              <a:rPr lang="cs-CZ" sz="1200" b="0" i="0" u="none" strike="noStrike" kern="1200" baseline="0">
                <a:solidFill>
                  <a:schemeClr val="tx1"/>
                </a:solidFill>
                <a:latin typeface="+mn-lt"/>
                <a:ea typeface="+mn-ea"/>
                <a:cs typeface="+mn-cs"/>
              </a:rPr>
              <a:t>jsou založeny na prokázání identity subjektu. Existují tři základní způsoby autentizace:</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Autentizace dle toho, </a:t>
            </a:r>
            <a:r>
              <a:rPr lang="cs-CZ" sz="1200" b="1" i="0" u="none" strike="noStrike" kern="1200" baseline="0">
                <a:solidFill>
                  <a:schemeClr val="tx1"/>
                </a:solidFill>
                <a:latin typeface="+mn-lt"/>
                <a:ea typeface="+mn-ea"/>
                <a:cs typeface="+mn-cs"/>
              </a:rPr>
              <a:t>co subjekt má </a:t>
            </a:r>
            <a:r>
              <a:rPr lang="cs-CZ" sz="1200" b="0" i="0" u="none" strike="noStrike" kern="1200" baseline="0">
                <a:solidFill>
                  <a:schemeClr val="tx1"/>
                </a:solidFill>
                <a:latin typeface="+mn-lt"/>
                <a:ea typeface="+mn-ea"/>
                <a:cs typeface="+mn-cs"/>
              </a:rPr>
              <a:t>(například identifikační karta,identifikační dokument, platební karta, klíč)</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Autentizace dle toho, </a:t>
            </a:r>
            <a:r>
              <a:rPr lang="cs-CZ" sz="1200" b="1" i="0" u="none" strike="noStrike" kern="1200" baseline="0">
                <a:solidFill>
                  <a:schemeClr val="tx1"/>
                </a:solidFill>
                <a:latin typeface="+mn-lt"/>
                <a:ea typeface="+mn-ea"/>
                <a:cs typeface="+mn-cs"/>
              </a:rPr>
              <a:t>co subjekt zná </a:t>
            </a:r>
            <a:r>
              <a:rPr lang="cs-CZ" sz="1200" b="0" i="0" u="none" strike="noStrike" kern="1200" baseline="0">
                <a:solidFill>
                  <a:schemeClr val="tx1"/>
                </a:solidFill>
                <a:latin typeface="+mn-lt"/>
                <a:ea typeface="+mn-ea"/>
                <a:cs typeface="+mn-cs"/>
              </a:rPr>
              <a:t>(například PIN, heslo, přístupová fráze)</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Autentizace dle toho, </a:t>
            </a:r>
            <a:r>
              <a:rPr lang="cs-CZ" sz="1200" b="1" i="0" u="none" strike="noStrike" kern="1200" baseline="0">
                <a:solidFill>
                  <a:schemeClr val="tx1"/>
                </a:solidFill>
                <a:latin typeface="+mn-lt"/>
                <a:ea typeface="+mn-ea"/>
                <a:cs typeface="+mn-cs"/>
              </a:rPr>
              <a:t>čím subjekt je </a:t>
            </a:r>
            <a:r>
              <a:rPr lang="cs-CZ" sz="1200" b="0" i="0" u="none" strike="noStrike" kern="1200" baseline="0">
                <a:solidFill>
                  <a:schemeClr val="tx1"/>
                </a:solidFill>
                <a:latin typeface="+mn-lt"/>
                <a:ea typeface="+mn-ea"/>
                <a:cs typeface="+mn-cs"/>
              </a:rPr>
              <a:t>(například různé biometrické údaje, jako otisk prstu)</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Každá z metod autentizace má v konkrétním užití své výhody a nevýhody, často se metody v praxi kombinují. Větší bezpečnosti lze zde dosáhnout diverzifikací zabezpečení nejen co do počtu, ale i co do různých faktorů.</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Jednofaktorová autentizace</a:t>
            </a:r>
            <a:r>
              <a:rPr lang="cs-CZ" sz="1200" b="0" i="0" u="none" strike="noStrike" kern="1200" baseline="0">
                <a:solidFill>
                  <a:schemeClr val="tx1"/>
                </a:solidFill>
                <a:latin typeface="+mn-lt"/>
                <a:ea typeface="+mn-ea"/>
                <a:cs typeface="+mn-cs"/>
              </a:rPr>
              <a:t>. Tento typ autentizace znamená, že k ověření dojde pouze pomocí něčeho, co uživatel zná (typicky uživatelské jméno a heslo).</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1" i="0" u="none" strike="noStrike" kern="1200" baseline="0">
                <a:solidFill>
                  <a:schemeClr val="tx1"/>
                </a:solidFill>
                <a:latin typeface="+mn-lt"/>
                <a:ea typeface="+mn-ea"/>
                <a:cs typeface="+mn-cs"/>
              </a:rPr>
              <a:t>Vícefaktorová autentizace</a:t>
            </a:r>
            <a:r>
              <a:rPr lang="cs-CZ" sz="1200" b="0" i="0" u="none" strike="noStrike" kern="1200" baseline="0">
                <a:solidFill>
                  <a:schemeClr val="tx1"/>
                </a:solidFill>
                <a:latin typeface="+mn-lt"/>
                <a:ea typeface="+mn-ea"/>
                <a:cs typeface="+mn-cs"/>
              </a:rPr>
              <a:t>. V rámci tohoto typu jde o to, že k ověření dojde ještě navíc pomocí něčeho, co uživatel má (typicky osobní zařízení, jako je mobilní telefon a SMS nebo token a PIN). K prokázání identity je třeba ověření dvou na sobě nezávislých věcí. Např. zadání hesla + otisk prstu. Často se používá zadání přístupových údajů + vložení autorizačního kódu zaslaného SMS.</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Vícefaktorová autentizace dokáže dobře chránit uživatelskou identitu, díky čemuž je dobře zakořeněná v korporátní sféře podnikových aplikací. Nyní se jí dostává pomalu, ale jistě široké podpory i mezi poskytovateli online služeb, čímž se dostává i do povědomí uživatelů. Toto rozšíření s sebou však nese nejen početnou fragmentaci autentizačních řešení, ale i nevyvážené zabezpečení různých služeb, které uživatelé používají. To s sebou nese rizika, která představují nejen hackeři, ale i uživatelé sami sobě.</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23</a:t>
            </a:fld>
            <a:endParaRPr lang="cs-CZ"/>
          </a:p>
        </p:txBody>
      </p:sp>
    </p:spTree>
    <p:extLst>
      <p:ext uri="{BB962C8B-B14F-4D97-AF65-F5344CB8AC3E}">
        <p14:creationId xmlns:p14="http://schemas.microsoft.com/office/powerpoint/2010/main" val="26423635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u="none" strike="noStrike" kern="1200" baseline="0">
                <a:solidFill>
                  <a:schemeClr val="tx1"/>
                </a:solidFill>
                <a:latin typeface="+mn-lt"/>
                <a:ea typeface="+mn-ea"/>
                <a:cs typeface="+mn-cs"/>
              </a:rPr>
              <a:t>Přihlašovací formuláře a SESSION</a:t>
            </a:r>
            <a:endParaRPr lang="cs-CZ"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Nejčastěji se ve webových aplikacích setkáváme s autentizací, která využívá HTML formuláře a </a:t>
            </a:r>
            <a:r>
              <a:rPr lang="cs-CZ" sz="1200" b="1" i="0" u="none" strike="noStrike" kern="1200" baseline="0">
                <a:solidFill>
                  <a:schemeClr val="tx1"/>
                </a:solidFill>
                <a:latin typeface="+mn-lt"/>
                <a:ea typeface="+mn-ea"/>
                <a:cs typeface="+mn-cs"/>
              </a:rPr>
              <a:t>session proměnné</a:t>
            </a:r>
            <a:r>
              <a:rPr lang="cs-CZ" sz="1200" b="0" i="0" u="none" strike="noStrike" kern="1200" baseline="0">
                <a:solidFill>
                  <a:schemeClr val="tx1"/>
                </a:solidFill>
                <a:latin typeface="+mn-lt"/>
                <a:ea typeface="+mn-ea"/>
                <a:cs typeface="+mn-cs"/>
              </a:rPr>
              <a:t>. Uživatel se přihlašuje prostřednictvím přihlašovacího formuláře, na němž vyplňuje minimálně uživatelské jméno a heslo.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Po odeslání formuláře jsou zadané uživatelské údaje porovnávány s odpovídajícími daty, jež bývají uloženy zpravidla v databázi. V případě shody je uživateli povolen přístup do chráněné části aplikace.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Aby nemuselo docházet k neustálému ověřování identity uživatele během práce s aplikací, jsou ověřené identifikační údaje uchovávány v session proměnných na serveru. Pro odhlášení pak stačí zrušit session proměnnou (</a:t>
            </a:r>
            <a:r>
              <a:rPr lang="cs-CZ" sz="1200" b="1" i="0" u="none" strike="noStrike" kern="1200" baseline="0">
                <a:solidFill>
                  <a:schemeClr val="tx1"/>
                </a:solidFill>
                <a:latin typeface="+mn-lt"/>
                <a:ea typeface="+mn-ea"/>
                <a:cs typeface="+mn-cs"/>
              </a:rPr>
              <a:t>session id</a:t>
            </a:r>
            <a:r>
              <a:rPr lang="cs-CZ" sz="1200" b="0" i="0" u="none" strike="noStrike" kern="1200" baseline="0">
                <a:solidFill>
                  <a:schemeClr val="tx1"/>
                </a:solidFill>
                <a:latin typeface="+mn-lt"/>
                <a:ea typeface="+mn-ea"/>
                <a:cs typeface="+mn-cs"/>
              </a:rPr>
              <a:t>); v případě automatického odhlášení se při každém požadavku porovnává aktuální čas s časem posledního přístupu v session proměnné.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Aplikace by v žádném případě neměla ukládat hesla v odkryté podobě, ale využívat některou ze šifrovacích metod - nejčastěji hašovací funkci (např. md5, sha atd.).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 ohledem na existenci různých slovníků s velkou zásobou shromážděných otisků pro častěji používaná hesla je bezpečnější použít na straně aplikačního serveru tzv. </a:t>
            </a:r>
            <a:r>
              <a:rPr lang="cs-CZ" sz="1200" b="1" i="0" u="none" strike="noStrike" kern="1200" baseline="0">
                <a:solidFill>
                  <a:schemeClr val="tx1"/>
                </a:solidFill>
                <a:latin typeface="+mn-lt"/>
                <a:ea typeface="+mn-ea"/>
                <a:cs typeface="+mn-cs"/>
              </a:rPr>
              <a:t>saltování</a:t>
            </a:r>
            <a:r>
              <a:rPr lang="cs-CZ" sz="1200" b="0" i="0" u="none" strike="noStrike" kern="1200" baseline="0">
                <a:solidFill>
                  <a:schemeClr val="tx1"/>
                </a:solidFill>
                <a:latin typeface="+mn-lt"/>
                <a:ea typeface="+mn-ea"/>
                <a:cs typeface="+mn-cs"/>
              </a:rPr>
              <a:t>, kdy se k zadanému řetězci přidá "sůl" v podobě přidaných znaků (tato "sůl" je pro daný server vždy stejná).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Pro výpočet otisku je lepší používat pomalé hašovací funkce pro ztížení útoku hrubou silou.</a:t>
            </a:r>
            <a:endParaRPr lang="cs-CZ" sz="1200" b="1" i="0" u="none" strike="noStrike" kern="1200" baseline="0">
              <a:solidFill>
                <a:schemeClr val="tx1"/>
              </a:solidFill>
              <a:latin typeface="+mn-lt"/>
              <a:ea typeface="+mn-ea"/>
              <a:cs typeface="+mn-cs"/>
            </a:endParaRPr>
          </a:p>
          <a:p>
            <a:r>
              <a:rPr lang="cs-CZ" sz="1200" b="1" i="0" u="none" strike="noStrike" kern="1200" baseline="0">
                <a:solidFill>
                  <a:schemeClr val="tx1"/>
                </a:solidFill>
                <a:latin typeface="+mn-lt"/>
                <a:ea typeface="+mn-ea"/>
                <a:cs typeface="+mn-cs"/>
              </a:rPr>
              <a:t>HTTP autentizace</a:t>
            </a:r>
            <a:endParaRPr lang="cs-CZ"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Jedná se o standardní součást protokolu HTTP, která bývá implementována na úrovni webového serveru.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Její výhodou je jednoduchost, k nevýhodám patří nemožnost změny podoby přihlašovacího okna, problematické řešení odhlášení a přenášení hesel v nekódované podobě (lze však využít bezpečnější metodu Digest).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HTTP autentizace předpokládá použití tzv. hlaviček (headers), které patří k protokolu HTTP. Prostřednictvím programových prostředků (např. PHP) můžeme číst hlavičky požadavku (request) zaslané prohlížečem, nebo naopak generovat hlavičky a posílat je jako součást odpovědi (response).</a:t>
            </a:r>
            <a:endParaRPr lang="cs-CZ" sz="1200" b="1" i="0" u="none" strike="noStrike" kern="1200" baseline="0">
              <a:solidFill>
                <a:schemeClr val="tx1"/>
              </a:solidFill>
              <a:latin typeface="+mn-lt"/>
              <a:ea typeface="+mn-ea"/>
              <a:cs typeface="+mn-cs"/>
            </a:endParaRPr>
          </a:p>
          <a:p>
            <a:r>
              <a:rPr lang="cs-CZ" sz="1200" b="1" i="0" u="none" strike="noStrike" kern="1200" baseline="0">
                <a:solidFill>
                  <a:schemeClr val="tx1"/>
                </a:solidFill>
                <a:latin typeface="+mn-lt"/>
                <a:ea typeface="+mn-ea"/>
                <a:cs typeface="+mn-cs"/>
              </a:rPr>
              <a:t>Klientské certifikáty</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Tato autentizační metoda využívá mechanismus SSL/TLS. SSL (Secure Socket Layer) je protokol, který mezi vrstvu transportní (TCP/IP) a vsrtvu aplikační (HTTPS) vloží další vrstvu, která poskytuje zabezpečení komunikace šifrováním a umožní autentizaci (ověření totožnosti) komunikujících stran.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Přepokladem je digitální certifikát v podobě veřejného šifrovacího klíče, vydaného certifikační autoritou.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Certifikátem se prokazuje nejen server, ale i uživatel, což může být pro neznalého uživatele komplikovanější.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Klientské certifikáty se využívají např. v internetovém bankovnictví.</a:t>
            </a:r>
          </a:p>
          <a:p>
            <a:r>
              <a:rPr lang="cs-CZ" sz="1200" b="1" i="0" u="none" strike="noStrike" kern="1200" baseline="0">
                <a:solidFill>
                  <a:schemeClr val="tx1"/>
                </a:solidFill>
                <a:latin typeface="+mn-lt"/>
                <a:ea typeface="+mn-ea"/>
                <a:cs typeface="+mn-cs"/>
              </a:rPr>
              <a:t>OpenID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Je otevřený standard popisující decentralizovaný způsob autentizace uživatelů, který odstraňuje potřebu na straně provozovatele služby poskytovat a vyvíjet vlastní systémy pro autentizaci.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OpenID má tvar unikátního URL, ke kterému je přiřazeno heslo. Služba, která uživatelům autentizaci pomocí OpenID nabízí, při přihlašování uživatele přesměruje požadavek na ověření identity na správce daného OpenID účtu. Ten vrátí informaci o povolení či zamítnutí žádosti o autentizaci.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Autentizace pomocí OpenID je v současné době poskytována a používána řadou portálů, v České republice patří mezi přední zástupce portál Seznam.cz nebo tuzemská implementace OpenID provozovaná pod názvem mojeID správcem národní domény, sdružením CZ.NIC.</a:t>
            </a:r>
          </a:p>
          <a:p>
            <a:r>
              <a:rPr lang="cs-CZ" sz="1200" b="1" i="0" u="none" strike="noStrike" kern="1200" baseline="0">
                <a:solidFill>
                  <a:schemeClr val="tx1"/>
                </a:solidFill>
                <a:latin typeface="+mn-lt"/>
                <a:ea typeface="+mn-ea"/>
                <a:cs typeface="+mn-cs"/>
              </a:rPr>
              <a:t>OAuth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Je otevřený protokol, který umožňuje sdílet určitá uživatelská data (případně identity) uložené na jednom serveru s jiným serverem, aniž by uživatelé museli vyzradit své přístupové údaje.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Uživatel se přihlašuje pouze na straně tzv. </a:t>
            </a:r>
            <a:r>
              <a:rPr lang="cs-CZ" sz="1200" b="1" i="0" u="none" strike="noStrike" kern="1200" baseline="0">
                <a:solidFill>
                  <a:schemeClr val="tx1"/>
                </a:solidFill>
                <a:latin typeface="+mn-lt"/>
                <a:ea typeface="+mn-ea"/>
                <a:cs typeface="+mn-cs"/>
              </a:rPr>
              <a:t>service providera </a:t>
            </a:r>
            <a:r>
              <a:rPr lang="cs-CZ" sz="1200" b="0" i="0" u="none" strike="noStrike" kern="1200" baseline="0">
                <a:solidFill>
                  <a:schemeClr val="tx1"/>
                </a:solidFill>
                <a:latin typeface="+mn-lt"/>
                <a:ea typeface="+mn-ea"/>
                <a:cs typeface="+mn-cs"/>
              </a:rPr>
              <a:t>(obvykle velké služby typu Facebook, Twitter) a zde povolí přístup pro externí aplikaci, která je označovaná jako </a:t>
            </a:r>
            <a:r>
              <a:rPr lang="cs-CZ" sz="1200" b="1" i="0" u="none" strike="noStrike" kern="1200" baseline="0">
                <a:solidFill>
                  <a:schemeClr val="tx1"/>
                </a:solidFill>
                <a:latin typeface="+mn-lt"/>
                <a:ea typeface="+mn-ea"/>
                <a:cs typeface="+mn-cs"/>
              </a:rPr>
              <a:t>consumer</a:t>
            </a:r>
            <a:r>
              <a:rPr lang="cs-CZ" sz="1200" b="0" i="0" u="none" strike="noStrike" kern="1200" baseline="0">
                <a:solidFill>
                  <a:schemeClr val="tx1"/>
                </a:solidFill>
                <a:latin typeface="+mn-lt"/>
                <a:ea typeface="+mn-ea"/>
                <a:cs typeface="+mn-cs"/>
              </a:rPr>
              <a:t>. Když tato externí aplikace získala povolení k určitému přístupu (</a:t>
            </a:r>
            <a:r>
              <a:rPr lang="cs-CZ" sz="1200" b="1" i="0" u="none" strike="noStrike" kern="1200" baseline="0">
                <a:solidFill>
                  <a:schemeClr val="tx1"/>
                </a:solidFill>
                <a:latin typeface="+mn-lt"/>
                <a:ea typeface="+mn-ea"/>
                <a:cs typeface="+mn-cs"/>
              </a:rPr>
              <a:t>access token</a:t>
            </a:r>
            <a:r>
              <a:rPr lang="cs-CZ" sz="1200" b="0" i="0" u="none" strike="noStrike" kern="1200" baseline="0">
                <a:solidFill>
                  <a:schemeClr val="tx1"/>
                </a:solidFill>
                <a:latin typeface="+mn-lt"/>
                <a:ea typeface="+mn-ea"/>
                <a:cs typeface="+mn-cs"/>
              </a:rPr>
              <a:t>), může využívat některé chráněné zdroje - kupříkladu vypisovat všechny přátele uživatele z dané sociální sítě apod. </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24</a:t>
            </a:fld>
            <a:endParaRPr lang="cs-CZ"/>
          </a:p>
        </p:txBody>
      </p:sp>
    </p:spTree>
    <p:extLst>
      <p:ext uri="{BB962C8B-B14F-4D97-AF65-F5344CB8AC3E}">
        <p14:creationId xmlns:p14="http://schemas.microsoft.com/office/powerpoint/2010/main" val="2624297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kern="1200">
                <a:solidFill>
                  <a:schemeClr val="tx1"/>
                </a:solidFill>
                <a:effectLst/>
                <a:latin typeface="+mn-lt"/>
                <a:ea typeface="+mn-ea"/>
                <a:cs typeface="+mn-cs"/>
              </a:rPr>
              <a:t>Ověřování bez hesla </a:t>
            </a:r>
            <a:r>
              <a:rPr lang="cs-CZ" sz="1200" b="0" i="0" kern="1200">
                <a:solidFill>
                  <a:schemeClr val="tx1"/>
                </a:solidFill>
                <a:effectLst/>
                <a:latin typeface="+mn-lt"/>
                <a:ea typeface="+mn-ea"/>
                <a:cs typeface="+mn-cs"/>
              </a:rPr>
              <a:t>je metoda ověřování, při které se uživatel může přihlásit do počítačového systému bez zadání hesla nebo jakéhokoli jiného tajemství založeného na znalostech.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Ověřování bez hesla se spoléhá na pár kryptografických klíčů - </a:t>
            </a:r>
            <a:r>
              <a:rPr lang="cs-CZ" sz="1200" b="1" i="0" kern="1200">
                <a:solidFill>
                  <a:schemeClr val="tx1"/>
                </a:solidFill>
                <a:effectLst/>
                <a:latin typeface="+mn-lt"/>
                <a:ea typeface="+mn-ea"/>
                <a:cs typeface="+mn-cs"/>
              </a:rPr>
              <a:t>soukromý a veřejný klíč</a:t>
            </a:r>
            <a:r>
              <a:rPr lang="cs-CZ" sz="1200" b="0" i="0" kern="1200">
                <a:solidFill>
                  <a:schemeClr val="tx1"/>
                </a:solidFill>
                <a:effectLst/>
                <a:latin typeface="+mn-lt"/>
                <a:ea typeface="+mn-ea"/>
                <a:cs typeface="+mn-cs"/>
              </a:rPr>
              <a:t>.</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25</a:t>
            </a:fld>
            <a:endParaRPr lang="cs-CZ"/>
          </a:p>
        </p:txBody>
      </p:sp>
    </p:spTree>
    <p:extLst>
      <p:ext uri="{BB962C8B-B14F-4D97-AF65-F5344CB8AC3E}">
        <p14:creationId xmlns:p14="http://schemas.microsoft.com/office/powerpoint/2010/main" val="2520328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Autorizace</a:t>
            </a:r>
            <a:r>
              <a:rPr lang="cs-CZ" sz="1200" b="0" i="0" u="none" strike="noStrike" kern="1200" baseline="0">
                <a:solidFill>
                  <a:schemeClr val="tx1"/>
                </a:solidFill>
                <a:latin typeface="+mn-lt"/>
                <a:ea typeface="+mn-ea"/>
                <a:cs typeface="+mn-cs"/>
              </a:rPr>
              <a:t> je proces </a:t>
            </a:r>
            <a:r>
              <a:rPr lang="cs-CZ" sz="1200" b="1" i="0" u="none" strike="noStrike" kern="1200" baseline="0">
                <a:solidFill>
                  <a:schemeClr val="tx1"/>
                </a:solidFill>
                <a:latin typeface="+mn-lt"/>
                <a:ea typeface="+mn-ea"/>
                <a:cs typeface="+mn-cs"/>
              </a:rPr>
              <a:t>získání přístupu k částem aplikace </a:t>
            </a:r>
            <a:r>
              <a:rPr lang="cs-CZ" sz="1200" b="0" i="0" u="none" strike="noStrike" kern="1200" baseline="0">
                <a:solidFill>
                  <a:schemeClr val="tx1"/>
                </a:solidFill>
                <a:latin typeface="+mn-lt"/>
                <a:ea typeface="+mn-ea"/>
                <a:cs typeface="+mn-cs"/>
              </a:rPr>
              <a:t>(systému) a vykonat určitou činnost.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Na počátku tohoto procesu je obvykle </a:t>
            </a:r>
            <a:r>
              <a:rPr lang="cs-CZ" sz="1200" b="0" i="1" u="none" strike="noStrike" kern="1200" baseline="0">
                <a:solidFill>
                  <a:schemeClr val="tx1"/>
                </a:solidFill>
                <a:latin typeface="+mn-lt"/>
                <a:ea typeface="+mn-ea"/>
                <a:cs typeface="+mn-cs"/>
              </a:rPr>
              <a:t>autentizace uživatele</a:t>
            </a:r>
            <a:r>
              <a:rPr lang="cs-CZ" sz="1200" b="0" i="0" u="none" strike="noStrike" kern="1200" baseline="0">
                <a:solidFill>
                  <a:schemeClr val="tx1"/>
                </a:solidFill>
                <a:latin typeface="+mn-lt"/>
                <a:ea typeface="+mn-ea"/>
                <a:cs typeface="+mn-cs"/>
              </a:rPr>
              <a:t>, zjištění jejich </a:t>
            </a:r>
            <a:r>
              <a:rPr lang="cs-CZ" sz="1200" b="1" i="0" u="none" strike="noStrike" kern="1200" baseline="0">
                <a:solidFill>
                  <a:schemeClr val="tx1"/>
                </a:solidFill>
                <a:latin typeface="+mn-lt"/>
                <a:ea typeface="+mn-ea"/>
                <a:cs typeface="+mn-cs"/>
              </a:rPr>
              <a:t>rolí</a:t>
            </a:r>
            <a:r>
              <a:rPr lang="cs-CZ" sz="1200" b="0" i="0" u="none" strike="noStrike" kern="1200" baseline="0">
                <a:solidFill>
                  <a:schemeClr val="tx1"/>
                </a:solidFill>
                <a:latin typeface="+mn-lt"/>
                <a:ea typeface="+mn-ea"/>
                <a:cs typeface="+mn-cs"/>
              </a:rPr>
              <a:t> a souvisejících </a:t>
            </a:r>
            <a:r>
              <a:rPr lang="cs-CZ" sz="1200" b="1" i="0" u="none" strike="noStrike" kern="1200" baseline="0">
                <a:solidFill>
                  <a:schemeClr val="tx1"/>
                </a:solidFill>
                <a:latin typeface="+mn-lt"/>
                <a:ea typeface="+mn-ea"/>
                <a:cs typeface="+mn-cs"/>
              </a:rPr>
              <a:t>práv</a:t>
            </a:r>
            <a:r>
              <a:rPr lang="cs-CZ" sz="1200" b="0" i="0" u="none" strike="noStrike" kern="1200" baseline="0">
                <a:solidFill>
                  <a:schemeClr val="tx1"/>
                </a:solidFill>
                <a:latin typeface="+mn-lt"/>
                <a:ea typeface="+mn-ea"/>
                <a:cs typeface="+mn-cs"/>
              </a:rPr>
              <a:t>. Na základě toho mohou být uživatelům přidělena potřebná oprávnění, nebo naopak odepřen přístup ke konkrétním informacím nebo funkcím.</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u="none" strike="noStrike" kern="1200" baseline="0">
                <a:solidFill>
                  <a:schemeClr val="tx1"/>
                </a:solidFill>
                <a:latin typeface="+mn-lt"/>
                <a:ea typeface="+mn-ea"/>
                <a:cs typeface="+mn-cs"/>
              </a:rPr>
              <a:t>Klíčový význam autorizačních procesů je v odvětvích, která zacházejí s citlivými daty, jako je například finanční sektor, platby na internetu a podobně.</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Proces autorizace zahrnuje získávání souhlasu s provedením nějaké operace, povolení přístupu někam, k někomu nebo něčemu (nejen ve smyslu přístupu do konkrétních prostor nebo k nějaké osobě) a  přístup k informacím, funkcím, programovým objektům atd.</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informatice je autorizace nedílnou součástí řízení přístupových oprávnění (tzv. </a:t>
            </a:r>
            <a:r>
              <a:rPr lang="cs-CZ" sz="1200" b="1" i="0" u="none" strike="noStrike" kern="1200" baseline="0">
                <a:solidFill>
                  <a:schemeClr val="tx1"/>
                </a:solidFill>
                <a:latin typeface="+mn-lt"/>
                <a:ea typeface="+mn-ea"/>
                <a:cs typeface="+mn-cs"/>
              </a:rPr>
              <a:t>identity management</a:t>
            </a:r>
            <a:r>
              <a:rPr lang="cs-CZ" sz="1200" b="0" i="0" u="none" strike="noStrike" kern="1200" baseline="0">
                <a:solidFill>
                  <a:schemeClr val="tx1"/>
                </a:solidFill>
                <a:latin typeface="+mn-lt"/>
                <a:ea typeface="+mn-ea"/>
                <a:cs typeface="+mn-cs"/>
              </a:rPr>
              <a:t>) k datům, souborům, adresářům, operacím atd. Je zpravidla automatizovaná - provádí ji operační systém nebo specializovaný software na základě </a:t>
            </a:r>
            <a:r>
              <a:rPr lang="cs-CZ" sz="1200" b="1" i="0" u="none" strike="noStrike" kern="1200" baseline="0">
                <a:solidFill>
                  <a:schemeClr val="tx1"/>
                </a:solidFill>
                <a:latin typeface="+mn-lt"/>
                <a:ea typeface="+mn-ea"/>
                <a:cs typeface="+mn-cs"/>
              </a:rPr>
              <a:t>seznamů pro řízení přístupu </a:t>
            </a:r>
            <a:r>
              <a:rPr lang="cs-CZ" sz="1200" b="0" i="0" u="none" strike="noStrike" kern="1200" baseline="0">
                <a:solidFill>
                  <a:schemeClr val="tx1"/>
                </a:solidFill>
                <a:latin typeface="+mn-lt"/>
                <a:ea typeface="+mn-ea"/>
                <a:cs typeface="+mn-cs"/>
              </a:rPr>
              <a:t>(</a:t>
            </a:r>
            <a:r>
              <a:rPr lang="cs-CZ" sz="1200" b="1" i="0" u="none" strike="noStrike" kern="1200" baseline="0">
                <a:solidFill>
                  <a:schemeClr val="tx1"/>
                </a:solidFill>
                <a:latin typeface="+mn-lt"/>
                <a:ea typeface="+mn-ea"/>
                <a:cs typeface="+mn-cs"/>
              </a:rPr>
              <a:t>ACL</a:t>
            </a:r>
            <a:r>
              <a:rPr lang="cs-CZ" sz="1200" b="0" i="0" u="none" strike="noStrike" kern="1200" baseline="0">
                <a:solidFill>
                  <a:schemeClr val="tx1"/>
                </a:solidFill>
                <a:latin typeface="+mn-lt"/>
                <a:ea typeface="+mn-ea"/>
                <a:cs typeface="+mn-cs"/>
              </a:rPr>
              <a:t> - </a:t>
            </a:r>
            <a:r>
              <a:rPr lang="cs-CZ" sz="1200" b="0" i="1" u="none" strike="noStrike" kern="1200" baseline="0">
                <a:solidFill>
                  <a:schemeClr val="tx1"/>
                </a:solidFill>
                <a:latin typeface="+mn-lt"/>
                <a:ea typeface="+mn-ea"/>
                <a:cs typeface="+mn-cs"/>
              </a:rPr>
              <a:t>Access Control List</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návaznosti na zvolenou bezpečnostní strategii bývají oprávnění na provedení těchto akcí řešena na různých úrovních a rozdělena mezi více subjektů – nejčastěji mezi administrátory, bezpečnostní správce a běžné uživatele.</a:t>
            </a:r>
          </a:p>
          <a:p>
            <a:endParaRPr lang="cs-CZ" sz="1200" b="0" i="0" u="none" strike="noStrike" kern="1200" baseline="0">
              <a:solidFill>
                <a:schemeClr val="tx1"/>
              </a:solidFill>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26</a:t>
            </a:fld>
            <a:endParaRPr lang="cs-CZ"/>
          </a:p>
        </p:txBody>
      </p:sp>
    </p:spTree>
    <p:extLst>
      <p:ext uri="{BB962C8B-B14F-4D97-AF65-F5344CB8AC3E}">
        <p14:creationId xmlns:p14="http://schemas.microsoft.com/office/powerpoint/2010/main" val="6800459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Zkratkou </a:t>
            </a:r>
            <a:r>
              <a:rPr lang="cs-CZ" sz="1200" b="1" i="0" u="none" strike="noStrike" kern="1200" baseline="0">
                <a:solidFill>
                  <a:schemeClr val="tx1"/>
                </a:solidFill>
                <a:latin typeface="+mn-lt"/>
                <a:ea typeface="+mn-ea"/>
                <a:cs typeface="+mn-cs"/>
              </a:rPr>
              <a:t>CMS </a:t>
            </a:r>
            <a:r>
              <a:rPr lang="cs-CZ" sz="1200" b="0" i="0" u="none" strike="noStrike" kern="1200" baseline="0">
                <a:solidFill>
                  <a:schemeClr val="tx1"/>
                </a:solidFill>
                <a:latin typeface="+mn-lt"/>
                <a:ea typeface="+mn-ea"/>
                <a:cs typeface="+mn-cs"/>
              </a:rPr>
              <a:t>(Content Management System = systémy pro správu obsahu) je označován software, pro který se vžil častěji používaný název </a:t>
            </a:r>
            <a:r>
              <a:rPr lang="cs-CZ" sz="1200" b="1" i="0" u="none" strike="noStrike" kern="1200" baseline="0">
                <a:solidFill>
                  <a:schemeClr val="tx1"/>
                </a:solidFill>
                <a:latin typeface="+mn-lt"/>
                <a:ea typeface="+mn-ea"/>
                <a:cs typeface="+mn-cs"/>
              </a:rPr>
              <a:t>redakční systém</a:t>
            </a:r>
            <a:r>
              <a:rPr lang="cs-CZ" sz="1200" b="0" i="0" u="none" strike="noStrike" kern="1200" baseline="0">
                <a:solidFill>
                  <a:schemeClr val="tx1"/>
                </a:solidFill>
                <a:latin typeface="+mn-lt"/>
                <a:ea typeface="+mn-ea"/>
                <a:cs typeface="+mn-cs"/>
              </a:rPr>
              <a:t>.</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Jedná se zpravidla o </a:t>
            </a:r>
            <a:r>
              <a:rPr lang="cs-CZ" sz="1200" b="1" i="0" u="none" strike="noStrike" kern="1200" baseline="0">
                <a:solidFill>
                  <a:schemeClr val="tx1"/>
                </a:solidFill>
                <a:latin typeface="+mn-lt"/>
                <a:ea typeface="+mn-ea"/>
                <a:cs typeface="+mn-cs"/>
              </a:rPr>
              <a:t>komplexní webovou aplikaci </a:t>
            </a:r>
            <a:r>
              <a:rPr lang="cs-CZ" sz="1200" b="0" i="0" u="none" strike="noStrike" kern="1200" baseline="0">
                <a:solidFill>
                  <a:schemeClr val="tx1"/>
                </a:solidFill>
                <a:latin typeface="+mn-lt"/>
                <a:ea typeface="+mn-ea"/>
                <a:cs typeface="+mn-cs"/>
              </a:rPr>
              <a:t>používanou pro tvorbu a úpravu obsahu webu bez znalostí kódování.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CMS tak může </a:t>
            </a:r>
            <a:r>
              <a:rPr lang="cs-CZ" sz="1200" b="1" i="0" u="none" strike="noStrike" kern="1200" baseline="0">
                <a:solidFill>
                  <a:schemeClr val="tx1"/>
                </a:solidFill>
                <a:latin typeface="+mn-lt"/>
                <a:ea typeface="+mn-ea"/>
                <a:cs typeface="+mn-cs"/>
              </a:rPr>
              <a:t>ušetřit náklady na aktualizaci obsahu webu</a:t>
            </a:r>
            <a:r>
              <a:rPr lang="cs-CZ" sz="1200" b="0" i="0" u="none" strike="noStrike" kern="1200" baseline="0">
                <a:solidFill>
                  <a:schemeClr val="tx1"/>
                </a:solidFill>
                <a:latin typeface="+mn-lt"/>
                <a:ea typeface="+mn-ea"/>
                <a:cs typeface="+mn-cs"/>
              </a:rPr>
              <a:t>, protože změny částí stránek může provádět i zaškolená obsluha bez znalosti kódu HTML, CSS či dalších technologií.</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27</a:t>
            </a:fld>
            <a:endParaRPr lang="cs-CZ"/>
          </a:p>
        </p:txBody>
      </p:sp>
    </p:spTree>
    <p:extLst>
      <p:ext uri="{BB962C8B-B14F-4D97-AF65-F5344CB8AC3E}">
        <p14:creationId xmlns:p14="http://schemas.microsoft.com/office/powerpoint/2010/main" val="27304993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současnosti existuje celá řada redakčních systémů, které se vzájemně liší svými funkcemi i možnostmi použití. K předchůdcům CMS patří různá administrační rozhraní pro vkládání novinek a aktualit.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Složitější CMS umožňují vkládání různých článků a spotů (včetně tabulek a obrázků) do předem určených kategorií, případně úpravu všech textů na webu.</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Používají se k tomu tzv. </a:t>
            </a:r>
            <a:r>
              <a:rPr lang="cs-CZ" sz="1200" b="1" i="0" u="none" strike="noStrike" kern="1200" baseline="0">
                <a:solidFill>
                  <a:schemeClr val="tx1"/>
                </a:solidFill>
                <a:latin typeface="+mn-lt"/>
                <a:ea typeface="+mn-ea"/>
                <a:cs typeface="+mn-cs"/>
              </a:rPr>
              <a:t>WYSIWYG editory</a:t>
            </a:r>
            <a:r>
              <a:rPr lang="cs-CZ" sz="1200" b="0" i="0" u="none" strike="noStrike" kern="1200" baseline="0">
                <a:solidFill>
                  <a:schemeClr val="tx1"/>
                </a:solidFill>
                <a:latin typeface="+mn-lt"/>
                <a:ea typeface="+mn-ea"/>
                <a:cs typeface="+mn-cs"/>
              </a:rPr>
              <a:t>, jejichž ovládání se velmi podobá ovládání běžných desktopových textových procesorů (např. MS Word), které fungují v internetových prohlížečích a v pozadí generují HTML kód.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nejčastěji používaným patří </a:t>
            </a:r>
            <a:r>
              <a:rPr lang="cs-CZ" sz="1200" b="0" i="1" u="none" strike="noStrike" kern="1200" baseline="0">
                <a:solidFill>
                  <a:schemeClr val="tx1"/>
                </a:solidFill>
                <a:latin typeface="+mn-lt"/>
                <a:ea typeface="+mn-ea"/>
                <a:cs typeface="+mn-cs"/>
              </a:rPr>
              <a:t>FCKEditor </a:t>
            </a:r>
            <a:r>
              <a:rPr lang="cs-CZ" sz="1200" b="0" i="0" u="none" strike="noStrike" kern="1200" baseline="0">
                <a:solidFill>
                  <a:schemeClr val="tx1"/>
                </a:solidFill>
                <a:latin typeface="+mn-lt"/>
                <a:ea typeface="+mn-ea"/>
                <a:cs typeface="+mn-cs"/>
              </a:rPr>
              <a:t>a </a:t>
            </a:r>
            <a:r>
              <a:rPr lang="cs-CZ" sz="1200" b="0" i="1" u="none" strike="noStrike" kern="1200" baseline="0">
                <a:solidFill>
                  <a:schemeClr val="tx1"/>
                </a:solidFill>
                <a:latin typeface="+mn-lt"/>
                <a:ea typeface="+mn-ea"/>
                <a:cs typeface="+mn-cs"/>
              </a:rPr>
              <a:t>TinyMCE</a:t>
            </a:r>
            <a:r>
              <a:rPr lang="cs-CZ" sz="1200" b="0" i="0" u="none" strike="noStrike" kern="1200" baseline="0">
                <a:solidFill>
                  <a:schemeClr val="tx1"/>
                </a:solidFill>
                <a:latin typeface="+mn-lt"/>
                <a:ea typeface="+mn-ea"/>
                <a:cs typeface="+mn-cs"/>
              </a:rPr>
              <a:t>; v obou případech jde o javascriptové aplikace na straně klienta, jejichž prostředí lze libovolně konfigurovat a funkčnost rozšiřovat pomocí řady pluginů.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Častou funkcí CMS je i správa obrázků a celých fotogalerií, většina redakčních systémů obsahuje i moduly pro správu multimediálního obsahu, včetně audio a video souborů.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Výjimkou není ani možnost spravovat diskuse a komentáře.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Vyspělé CMS dokáží přímo manipulovat se strukturou webu a s využitím různých přídavných modulů přizpůsobovat funkce redakčního systému konečnému záměru - s jejich pomocí je tak možné vytvářet weblogy, firemní stránky, elektronické obchody, zpravodajské portály atd.</a:t>
            </a:r>
            <a:r>
              <a:rPr lang="cs-CZ" sz="1200" b="0" i="0" kern="1200" baseline="0">
                <a:solidFill>
                  <a:schemeClr val="tx1"/>
                </a:solidFill>
                <a:effectLst/>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28</a:t>
            </a:fld>
            <a:endParaRPr lang="cs-CZ"/>
          </a:p>
        </p:txBody>
      </p:sp>
    </p:spTree>
    <p:extLst>
      <p:ext uri="{BB962C8B-B14F-4D97-AF65-F5344CB8AC3E}">
        <p14:creationId xmlns:p14="http://schemas.microsoft.com/office/powerpoint/2010/main" val="19252621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Mezi populární a velmi rozšířené CMS patří </a:t>
            </a:r>
            <a:r>
              <a:rPr lang="cs-CZ" sz="1200" b="0" i="1" u="none" strike="noStrike" kern="1200" baseline="0">
                <a:solidFill>
                  <a:schemeClr val="tx1"/>
                </a:solidFill>
                <a:latin typeface="+mn-lt"/>
                <a:ea typeface="+mn-ea"/>
                <a:cs typeface="+mn-cs"/>
              </a:rPr>
              <a:t>Wordpress</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Joomla! </a:t>
            </a:r>
            <a:r>
              <a:rPr lang="cs-CZ" sz="1200" b="0" i="0" u="none" strike="noStrike" kern="1200" baseline="0">
                <a:solidFill>
                  <a:schemeClr val="tx1"/>
                </a:solidFill>
                <a:latin typeface="+mn-lt"/>
                <a:ea typeface="+mn-ea"/>
                <a:cs typeface="+mn-cs"/>
              </a:rPr>
              <a:t>a </a:t>
            </a:r>
            <a:r>
              <a:rPr lang="cs-CZ" sz="1200" b="0" i="1" u="none" strike="noStrike" kern="1200" baseline="0">
                <a:solidFill>
                  <a:schemeClr val="tx1"/>
                </a:solidFill>
                <a:latin typeface="+mn-lt"/>
                <a:ea typeface="+mn-ea"/>
                <a:cs typeface="+mn-cs"/>
              </a:rPr>
              <a:t>Drupal.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WordPress </a:t>
            </a:r>
            <a:r>
              <a:rPr lang="cs-CZ" sz="1200" b="0" i="0" u="none" strike="noStrike" kern="1200" baseline="0">
                <a:solidFill>
                  <a:schemeClr val="tx1"/>
                </a:solidFill>
                <a:latin typeface="+mn-lt"/>
                <a:ea typeface="+mn-ea"/>
                <a:cs typeface="+mn-cs"/>
              </a:rPr>
              <a:t>je open source redakční systém napsaný v jazyce PHP a využívající databázový systém MySQL. Původně byl vyvinut se záměrem poskytnout platformu pro co nejpohodlnější zprovoznění blogovacího systému, ale díky rozsáhlé komunitě programátorů a existenci mnoha rozšíření je dnes základem nejrůznějších webových projektů. Jednou z výhod Wordpressu je snadná instalace jádra systému, po níž může následovat instalace různých doplňků (pluginů) i šablon grafického vzhledu (témat).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Redakční systém je spravován prostřednictvím </a:t>
            </a:r>
            <a:r>
              <a:rPr lang="cs-CZ" sz="1200" b="1" i="0" u="none" strike="noStrike" kern="1200" baseline="0">
                <a:solidFill>
                  <a:schemeClr val="tx1"/>
                </a:solidFill>
                <a:latin typeface="+mn-lt"/>
                <a:ea typeface="+mn-ea"/>
                <a:cs typeface="+mn-cs"/>
              </a:rPr>
              <a:t>administrační části aplikace </a:t>
            </a:r>
            <a:r>
              <a:rPr lang="cs-CZ" sz="1200" b="0" i="0" u="none" strike="noStrike" kern="1200" baseline="0">
                <a:solidFill>
                  <a:schemeClr val="tx1"/>
                </a:solidFill>
                <a:latin typeface="+mn-lt"/>
                <a:ea typeface="+mn-ea"/>
                <a:cs typeface="+mn-cs"/>
              </a:rPr>
              <a:t>(back-end), do níž mají přístup uživatelé podle nadefinovaných oprávnění.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administraci lze měnit nastavení systému, instalovat i přizpůsobovat </a:t>
            </a:r>
            <a:r>
              <a:rPr lang="cs-CZ" sz="1200" b="1" i="0" u="none" strike="noStrike" kern="1200" baseline="0">
                <a:solidFill>
                  <a:schemeClr val="tx1"/>
                </a:solidFill>
                <a:latin typeface="+mn-lt"/>
                <a:ea typeface="+mn-ea"/>
                <a:cs typeface="+mn-cs"/>
              </a:rPr>
              <a:t>pluginy</a:t>
            </a:r>
            <a:r>
              <a:rPr lang="cs-CZ" sz="1200" b="0" i="0" u="none" strike="noStrike" kern="1200" baseline="0">
                <a:solidFill>
                  <a:schemeClr val="tx1"/>
                </a:solidFill>
                <a:latin typeface="+mn-lt"/>
                <a:ea typeface="+mn-ea"/>
                <a:cs typeface="+mn-cs"/>
              </a:rPr>
              <a:t> i </a:t>
            </a:r>
            <a:r>
              <a:rPr lang="cs-CZ" sz="1200" b="1" i="0" u="none" strike="noStrike" kern="1200" baseline="0">
                <a:solidFill>
                  <a:schemeClr val="tx1"/>
                </a:solidFill>
                <a:latin typeface="+mn-lt"/>
                <a:ea typeface="+mn-ea"/>
                <a:cs typeface="+mn-cs"/>
              </a:rPr>
              <a:t>témata</a:t>
            </a:r>
            <a:r>
              <a:rPr lang="cs-CZ" sz="1200" b="0" i="0" u="none" strike="noStrike" kern="1200" baseline="0">
                <a:solidFill>
                  <a:schemeClr val="tx1"/>
                </a:solidFill>
                <a:latin typeface="+mn-lt"/>
                <a:ea typeface="+mn-ea"/>
                <a:cs typeface="+mn-cs"/>
              </a:rPr>
              <a:t>, aktualizací, instalace a přizpůsobení témat), definovat strukturu webu (provádět změny menu, vytvářet kategorie i tzv. štítky), editovat a publikovat příspěvky (články v podobě aktualit) nebo statické stránky, vytvářet galerie obrázků i multimédií, sledovat statistiky přístupů a provádět řadu dalších operací.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Wordpress kromě jiného podporuje využití </a:t>
            </a:r>
            <a:r>
              <a:rPr lang="cs-CZ" sz="1200" b="1" i="0" u="none" strike="noStrike" kern="1200" baseline="0">
                <a:solidFill>
                  <a:schemeClr val="tx1"/>
                </a:solidFill>
                <a:latin typeface="+mn-lt"/>
                <a:ea typeface="+mn-ea"/>
                <a:cs typeface="+mn-cs"/>
              </a:rPr>
              <a:t>RSS </a:t>
            </a:r>
            <a:r>
              <a:rPr lang="cs-CZ" sz="1200" b="0" i="0" u="none" strike="noStrike" kern="1200" baseline="0">
                <a:solidFill>
                  <a:schemeClr val="tx1"/>
                </a:solidFill>
                <a:latin typeface="+mn-lt"/>
                <a:ea typeface="+mn-ea"/>
                <a:cs typeface="+mn-cs"/>
              </a:rPr>
              <a:t>kanálů a metod </a:t>
            </a:r>
            <a:r>
              <a:rPr lang="cs-CZ" sz="1200" b="1" i="0" u="none" strike="noStrike" kern="1200" baseline="0">
                <a:solidFill>
                  <a:schemeClr val="tx1"/>
                </a:solidFill>
                <a:latin typeface="+mn-lt"/>
                <a:ea typeface="+mn-ea"/>
                <a:cs typeface="+mn-cs"/>
              </a:rPr>
              <a:t>Trackback </a:t>
            </a:r>
            <a:r>
              <a:rPr lang="cs-CZ" sz="1200" b="0" i="0" u="none" strike="noStrike" kern="1200" baseline="0">
                <a:solidFill>
                  <a:schemeClr val="tx1"/>
                </a:solidFill>
                <a:latin typeface="+mn-lt"/>
                <a:ea typeface="+mn-ea"/>
                <a:cs typeface="+mn-cs"/>
              </a:rPr>
              <a:t>i </a:t>
            </a:r>
            <a:r>
              <a:rPr lang="cs-CZ" sz="1200" b="1" i="0" u="none" strike="noStrike" kern="1200" baseline="0">
                <a:solidFill>
                  <a:schemeClr val="tx1"/>
                </a:solidFill>
                <a:latin typeface="+mn-lt"/>
                <a:ea typeface="+mn-ea"/>
                <a:cs typeface="+mn-cs"/>
              </a:rPr>
              <a:t>Pingback </a:t>
            </a:r>
            <a:r>
              <a:rPr lang="cs-CZ" sz="1200" b="0" i="0" u="none" strike="noStrike" kern="1200" baseline="0">
                <a:solidFill>
                  <a:schemeClr val="tx1"/>
                </a:solidFill>
                <a:latin typeface="+mn-lt"/>
                <a:ea typeface="+mn-ea"/>
                <a:cs typeface="+mn-cs"/>
              </a:rPr>
              <a:t>(způsoby jak informovat určitou stránku, že je na ni z jiné stránky odkazováno; bohužel rovněž časté nástroje spammerů).</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Nevýhodou Wordpressu, ale i jiných rozšířených CMS je množství útoků, které využívají slabých míst těchto systémů k jejich ovládnutí, poškození nebo i zneužití k jiné kybernetické kriminalitě. Při nasazení jakéhokoliv redakčního systému je proto nezbytné důsledně dodržovat všechny bezpečnostní zásady, zejména pravidelně aktualizovat jádro systému, ale i pluginy. </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29</a:t>
            </a:fld>
            <a:endParaRPr lang="cs-CZ"/>
          </a:p>
        </p:txBody>
      </p:sp>
    </p:spTree>
    <p:extLst>
      <p:ext uri="{BB962C8B-B14F-4D97-AF65-F5344CB8AC3E}">
        <p14:creationId xmlns:p14="http://schemas.microsoft.com/office/powerpoint/2010/main" val="2203412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Architektura moderních webových aplikací velmi často vychází z </a:t>
            </a:r>
            <a:r>
              <a:rPr lang="cs-CZ" sz="1200" b="1" i="0" u="none" strike="noStrike" kern="1200" baseline="0">
                <a:solidFill>
                  <a:schemeClr val="tx1"/>
                </a:solidFill>
                <a:latin typeface="+mn-lt"/>
                <a:ea typeface="+mn-ea"/>
                <a:cs typeface="+mn-cs"/>
              </a:rPr>
              <a:t>návrhového vzoru </a:t>
            </a:r>
            <a:r>
              <a:rPr lang="cs-CZ" sz="1200" b="0" i="0" u="none" strike="noStrike" kern="1200" baseline="0">
                <a:solidFill>
                  <a:schemeClr val="tx1"/>
                </a:solidFill>
                <a:latin typeface="+mn-lt"/>
                <a:ea typeface="+mn-ea"/>
                <a:cs typeface="+mn-cs"/>
              </a:rPr>
              <a:t>(design </a:t>
            </a:r>
            <a:r>
              <a:rPr lang="cs-CZ" sz="1200" b="0" i="0" u="none" strike="noStrike" kern="1200" baseline="0" err="1">
                <a:solidFill>
                  <a:schemeClr val="tx1"/>
                </a:solidFill>
                <a:latin typeface="+mn-lt"/>
                <a:ea typeface="+mn-ea"/>
                <a:cs typeface="+mn-cs"/>
              </a:rPr>
              <a:t>pattern</a:t>
            </a:r>
            <a:r>
              <a:rPr lang="cs-CZ" sz="1200" b="0" i="0" u="none" strike="noStrike" kern="1200" baseline="0">
                <a:solidFill>
                  <a:schemeClr val="tx1"/>
                </a:solidFill>
                <a:latin typeface="+mn-lt"/>
                <a:ea typeface="+mn-ea"/>
                <a:cs typeface="+mn-cs"/>
              </a:rPr>
              <a:t>), označovaného zkratkou MVC (představuje první písmena slov model, </a:t>
            </a:r>
            <a:r>
              <a:rPr lang="cs-CZ" sz="1200" b="0" i="0" u="none" strike="noStrike" kern="1200" baseline="0" err="1">
                <a:solidFill>
                  <a:schemeClr val="tx1"/>
                </a:solidFill>
                <a:latin typeface="+mn-lt"/>
                <a:ea typeface="+mn-ea"/>
                <a:cs typeface="+mn-cs"/>
              </a:rPr>
              <a:t>view</a:t>
            </a:r>
            <a:r>
              <a:rPr lang="cs-CZ" sz="1200" b="0" i="0" u="none" strike="noStrike" kern="1200" baseline="0">
                <a:solidFill>
                  <a:schemeClr val="tx1"/>
                </a:solidFill>
                <a:latin typeface="+mn-lt"/>
                <a:ea typeface="+mn-ea"/>
                <a:cs typeface="+mn-cs"/>
              </a:rPr>
              <a:t>, </a:t>
            </a:r>
            <a:r>
              <a:rPr lang="cs-CZ" sz="1200" b="0" i="0" u="none" strike="noStrike" kern="1200" baseline="0" err="1">
                <a:solidFill>
                  <a:schemeClr val="tx1"/>
                </a:solidFill>
                <a:latin typeface="+mn-lt"/>
                <a:ea typeface="+mn-ea"/>
                <a:cs typeface="+mn-cs"/>
              </a:rPr>
              <a:t>controller</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Základní myšlenkou MVC architektury je </a:t>
            </a:r>
            <a:r>
              <a:rPr lang="cs-CZ" sz="1200" b="1" i="0" u="none" strike="noStrike" kern="1200" baseline="0">
                <a:solidFill>
                  <a:schemeClr val="tx1"/>
                </a:solidFill>
                <a:latin typeface="+mn-lt"/>
                <a:ea typeface="+mn-ea"/>
                <a:cs typeface="+mn-cs"/>
              </a:rPr>
              <a:t>oddělení aplikační logiky od výstupu</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Snaží se vyřešit problém tzv. </a:t>
            </a:r>
            <a:r>
              <a:rPr lang="cs-CZ" sz="1200" b="0" i="1" u="none" strike="noStrike" kern="1200" baseline="0">
                <a:solidFill>
                  <a:schemeClr val="tx1"/>
                </a:solidFill>
                <a:latin typeface="+mn-lt"/>
                <a:ea typeface="+mn-ea"/>
                <a:cs typeface="+mn-cs"/>
              </a:rPr>
              <a:t>"spaghetti" </a:t>
            </a:r>
            <a:r>
              <a:rPr lang="cs-CZ" sz="1200" b="0" i="0" u="none" strike="noStrike" kern="1200" baseline="0">
                <a:solidFill>
                  <a:schemeClr val="tx1"/>
                </a:solidFill>
                <a:latin typeface="+mn-lt"/>
                <a:ea typeface="+mn-ea"/>
                <a:cs typeface="+mn-cs"/>
              </a:rPr>
              <a:t>kódu, typickém zejména pro starší webové aplikace psané v jazyce PHP, kdy se jako špagety v jediném souboru proplétaly dlouhé části kódu, který řešil logické operace a zároveň i renderování výstupu. Udržování a rozšiřování takových aplikací je velmi náročné, obtížná je i týmová spolupráce.</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pojetí MVC je aplikace přehledně rozdělena na komponenty tří typů:</a:t>
            </a:r>
          </a:p>
          <a:p>
            <a:pPr marL="628650" lvl="1" indent="-171450">
              <a:buFont typeface="Arial" panose="020B0604020202020204" pitchFamily="34" charset="0"/>
              <a:buChar char="•"/>
            </a:pPr>
            <a:r>
              <a:rPr lang="cs-CZ" sz="1200" b="1" i="0" u="none" strike="noStrike" kern="1200" baseline="0">
                <a:solidFill>
                  <a:schemeClr val="tx1"/>
                </a:solidFill>
                <a:latin typeface="+mn-lt"/>
                <a:ea typeface="+mn-ea"/>
                <a:cs typeface="+mn-cs"/>
              </a:rPr>
              <a:t>Model </a:t>
            </a:r>
            <a:r>
              <a:rPr lang="cs-CZ" sz="1200" b="0" i="0" u="none" strike="noStrike" kern="1200" baseline="0">
                <a:solidFill>
                  <a:schemeClr val="tx1"/>
                </a:solidFill>
                <a:latin typeface="+mn-lt"/>
                <a:ea typeface="+mn-ea"/>
                <a:cs typeface="+mn-cs"/>
              </a:rPr>
              <a:t>obsahuje logiku aplikace, k níž můžeme zařadit výpočty, databázové dotazy, validace a podobně. Jeho úkolem je podle zadaných parametrů zpracovat určitá vstupní data a připravit z nich data výstupní. Nerozhoduje o tom, jak bude se výstupními daty nakonec naloženo, jak budou zformátována a vypsána; model je zcela oddělen od výstupu. V případě použití </a:t>
            </a:r>
            <a:r>
              <a:rPr lang="cs-CZ" sz="1200" b="0" i="1" u="none" strike="noStrike" kern="1200" baseline="0">
                <a:solidFill>
                  <a:schemeClr val="tx1"/>
                </a:solidFill>
                <a:latin typeface="+mn-lt"/>
                <a:ea typeface="+mn-ea"/>
                <a:cs typeface="+mn-cs"/>
              </a:rPr>
              <a:t>ORM </a:t>
            </a:r>
            <a:r>
              <a:rPr lang="cs-CZ" sz="1200" b="0" i="0" u="none" strike="noStrike" kern="1200" baseline="0">
                <a:solidFill>
                  <a:schemeClr val="tx1"/>
                </a:solidFill>
                <a:latin typeface="+mn-lt"/>
                <a:ea typeface="+mn-ea"/>
                <a:cs typeface="+mn-cs"/>
              </a:rPr>
              <a:t>(objektově-relační mapování), korespondují modely přímo s databázovými tabulkami a představují třídy (např. </a:t>
            </a:r>
            <a:r>
              <a:rPr lang="cs-CZ" sz="1200" b="0" i="1" u="none" strike="noStrike" kern="1200" baseline="0">
                <a:solidFill>
                  <a:schemeClr val="tx1"/>
                </a:solidFill>
                <a:latin typeface="+mn-lt"/>
                <a:ea typeface="+mn-ea"/>
                <a:cs typeface="+mn-cs"/>
              </a:rPr>
              <a:t>kniha</a:t>
            </a:r>
            <a:r>
              <a:rPr lang="cs-CZ" sz="1200" b="0" i="0" u="none" strike="noStrike" kern="1200" baseline="0">
                <a:solidFill>
                  <a:schemeClr val="tx1"/>
                </a:solidFill>
                <a:latin typeface="+mn-lt"/>
                <a:ea typeface="+mn-ea"/>
                <a:cs typeface="+mn-cs"/>
              </a:rPr>
              <a:t>, </a:t>
            </a:r>
            <a:r>
              <a:rPr lang="cs-CZ" sz="1200" b="0" i="1" u="none" strike="noStrike" kern="1200" baseline="0">
                <a:solidFill>
                  <a:schemeClr val="tx1"/>
                </a:solidFill>
                <a:latin typeface="+mn-lt"/>
                <a:ea typeface="+mn-ea"/>
                <a:cs typeface="+mn-cs"/>
              </a:rPr>
              <a:t>autor</a:t>
            </a:r>
            <a:r>
              <a:rPr lang="cs-CZ" sz="1200" b="0" i="0" u="none" strike="noStrike" kern="1200" baseline="0">
                <a:solidFill>
                  <a:schemeClr val="tx1"/>
                </a:solidFill>
                <a:latin typeface="+mn-lt"/>
                <a:ea typeface="+mn-ea"/>
                <a:cs typeface="+mn-cs"/>
              </a:rPr>
              <a:t>, </a:t>
            </a:r>
            <a:r>
              <a:rPr lang="cs-CZ" sz="1200" b="0" i="1" u="none" strike="noStrike" kern="1200" baseline="0" err="1">
                <a:solidFill>
                  <a:schemeClr val="tx1"/>
                </a:solidFill>
                <a:latin typeface="+mn-lt"/>
                <a:ea typeface="+mn-ea"/>
                <a:cs typeface="+mn-cs"/>
              </a:rPr>
              <a:t>vypujcka</a:t>
            </a:r>
            <a:r>
              <a:rPr lang="cs-CZ" sz="1200" b="0" i="0" u="none" strike="noStrike" kern="1200" baseline="0">
                <a:solidFill>
                  <a:schemeClr val="tx1"/>
                </a:solidFill>
                <a:latin typeface="+mn-lt"/>
                <a:ea typeface="+mn-ea"/>
                <a:cs typeface="+mn-cs"/>
              </a:rPr>
              <a:t>), jejichž atributy se shodují s poli daných tabulek a metody většinou provádějí požadované operace s </a:t>
            </a:r>
            <a:r>
              <a:rPr lang="cs-CZ" sz="1200" b="0" i="0" u="none" strike="noStrike" kern="1200" baseline="0" err="1">
                <a:solidFill>
                  <a:schemeClr val="tx1"/>
                </a:solidFill>
                <a:latin typeface="+mn-lt"/>
                <a:ea typeface="+mn-ea"/>
                <a:cs typeface="+mn-cs"/>
              </a:rPr>
              <a:t>daty.Pro</a:t>
            </a:r>
            <a:r>
              <a:rPr lang="cs-CZ" sz="1200" b="0" i="0" u="none" strike="noStrike" kern="1200" baseline="0">
                <a:solidFill>
                  <a:schemeClr val="tx1"/>
                </a:solidFill>
                <a:latin typeface="+mn-lt"/>
                <a:ea typeface="+mn-ea"/>
                <a:cs typeface="+mn-cs"/>
              </a:rPr>
              <a:t> programování bez ORM můžeme využít principu manažerů. Může tak mít např. modely </a:t>
            </a:r>
            <a:r>
              <a:rPr lang="cs-CZ" sz="1200" b="0" i="0" u="none" strike="noStrike" kern="1200" baseline="0" err="1">
                <a:solidFill>
                  <a:schemeClr val="tx1"/>
                </a:solidFill>
                <a:latin typeface="+mn-lt"/>
                <a:ea typeface="+mn-ea"/>
                <a:cs typeface="+mn-cs"/>
              </a:rPr>
              <a:t>UserManager</a:t>
            </a:r>
            <a:r>
              <a:rPr lang="cs-CZ" sz="1200" b="0" i="0" u="none" strike="noStrike" kern="1200" baseline="0">
                <a:solidFill>
                  <a:schemeClr val="tx1"/>
                </a:solidFill>
                <a:latin typeface="+mn-lt"/>
                <a:ea typeface="+mn-ea"/>
                <a:cs typeface="+mn-cs"/>
              </a:rPr>
              <a:t> či </a:t>
            </a:r>
            <a:r>
              <a:rPr lang="cs-CZ" sz="1200" b="0" i="0" u="none" strike="noStrike" kern="1200" baseline="0" err="1">
                <a:solidFill>
                  <a:schemeClr val="tx1"/>
                </a:solidFill>
                <a:latin typeface="+mn-lt"/>
                <a:ea typeface="+mn-ea"/>
                <a:cs typeface="+mn-cs"/>
              </a:rPr>
              <a:t>ArticleManager</a:t>
            </a:r>
            <a:r>
              <a:rPr lang="cs-CZ" sz="1200" b="0" i="0" u="none" strike="noStrike" kern="1200" baseline="0">
                <a:solidFill>
                  <a:schemeClr val="tx1"/>
                </a:solidFill>
                <a:latin typeface="+mn-lt"/>
                <a:ea typeface="+mn-ea"/>
                <a:cs typeface="+mn-cs"/>
              </a:rPr>
              <a:t>. Obsahují metody k výběru potřebných údajů z databáze, např. metodu k výběru přezdívky a informací o uživateli při vypsání jeho profilu.</a:t>
            </a:r>
          </a:p>
          <a:p>
            <a:pPr marL="628650" lvl="1" indent="-171450">
              <a:buFont typeface="Arial" panose="020B0604020202020204" pitchFamily="34" charset="0"/>
              <a:buChar char="•"/>
            </a:pPr>
            <a:r>
              <a:rPr lang="cs-CZ" sz="1200" b="1" i="0" u="none" strike="noStrike" kern="1200" baseline="0" err="1">
                <a:solidFill>
                  <a:schemeClr val="tx1"/>
                </a:solidFill>
                <a:latin typeface="+mn-lt"/>
                <a:ea typeface="+mn-ea"/>
                <a:cs typeface="+mn-cs"/>
              </a:rPr>
              <a:t>View</a:t>
            </a:r>
            <a:r>
              <a:rPr lang="cs-CZ" sz="1200" b="1" i="0" u="none" strike="noStrike" kern="1200" baseline="0">
                <a:solidFill>
                  <a:schemeClr val="tx1"/>
                </a:solidFill>
                <a:latin typeface="+mn-lt"/>
                <a:ea typeface="+mn-ea"/>
                <a:cs typeface="+mn-cs"/>
              </a:rPr>
              <a:t> </a:t>
            </a:r>
            <a:r>
              <a:rPr lang="cs-CZ" sz="1200" b="0" i="0" u="none" strike="noStrike" kern="1200" baseline="0">
                <a:solidFill>
                  <a:schemeClr val="tx1"/>
                </a:solidFill>
                <a:latin typeface="+mn-lt"/>
                <a:ea typeface="+mn-ea"/>
                <a:cs typeface="+mn-cs"/>
              </a:rPr>
              <a:t>(pohled) má na starost zobrazení výstupu dat, která mu byla předána. Může jít o pohled v podobě výpisu dat (sestavy), ale také o pohled s formulářem. Nejčastěji se k tvorbě pohledů používají tzv. </a:t>
            </a:r>
            <a:r>
              <a:rPr lang="cs-CZ" sz="1200" b="1" i="0" u="none" strike="noStrike" kern="1200" baseline="0" err="1">
                <a:solidFill>
                  <a:schemeClr val="tx1"/>
                </a:solidFill>
                <a:latin typeface="+mn-lt"/>
                <a:ea typeface="+mn-ea"/>
                <a:cs typeface="+mn-cs"/>
              </a:rPr>
              <a:t>šablonovací</a:t>
            </a:r>
            <a:r>
              <a:rPr lang="cs-CZ" sz="1200" b="1" i="0" u="none" strike="noStrike" kern="1200" baseline="0">
                <a:solidFill>
                  <a:schemeClr val="tx1"/>
                </a:solidFill>
                <a:latin typeface="+mn-lt"/>
                <a:ea typeface="+mn-ea"/>
                <a:cs typeface="+mn-cs"/>
              </a:rPr>
              <a:t> systémy</a:t>
            </a:r>
            <a:r>
              <a:rPr lang="cs-CZ" sz="1200" b="0" i="0" u="none" strike="noStrike" kern="1200" baseline="0">
                <a:solidFill>
                  <a:schemeClr val="tx1"/>
                </a:solidFill>
                <a:latin typeface="+mn-lt"/>
                <a:ea typeface="+mn-ea"/>
                <a:cs typeface="+mn-cs"/>
              </a:rPr>
              <a:t>, které umožňují do šablony, jejíž rámec tvoří HTML stránka, vkládat do symbolických bloků (často tvořených složenými závorkami) proměnné i různé příkazy (podmínky, cykly). Šablony se mohou vzájemně kombinovat a doplňovat - může např. existovat určitá výchozí šablona s layoutem stránek, kterou využívají a doplňují další šablony. Pohledy mohou obsahovat i minimální množství logiky, která je pro výpis nezbytná (např. kontrola, zda si uživatel vyplnil přezdívku před jejím vypsáním nebo cyklus s komentáři, které se vypisují).</a:t>
            </a:r>
          </a:p>
          <a:p>
            <a:pPr marL="628650" lvl="1" indent="-171450">
              <a:buFont typeface="Arial" panose="020B0604020202020204" pitchFamily="34" charset="0"/>
              <a:buChar char="•"/>
            </a:pPr>
            <a:r>
              <a:rPr lang="cs-CZ" sz="1200" b="1" i="0" u="none" strike="noStrike" kern="1200" baseline="0" err="1">
                <a:solidFill>
                  <a:schemeClr val="tx1"/>
                </a:solidFill>
                <a:latin typeface="+mn-lt"/>
                <a:ea typeface="+mn-ea"/>
                <a:cs typeface="+mn-cs"/>
              </a:rPr>
              <a:t>Controller</a:t>
            </a:r>
            <a:r>
              <a:rPr lang="cs-CZ" sz="1200" b="1" i="0" u="none" strike="noStrike" kern="1200" baseline="0">
                <a:solidFill>
                  <a:schemeClr val="tx1"/>
                </a:solidFill>
                <a:latin typeface="+mn-lt"/>
                <a:ea typeface="+mn-ea"/>
                <a:cs typeface="+mn-cs"/>
              </a:rPr>
              <a:t> </a:t>
            </a:r>
            <a:r>
              <a:rPr lang="cs-CZ" sz="1200" b="0" i="0" u="none" strike="noStrike" kern="1200" baseline="0">
                <a:solidFill>
                  <a:schemeClr val="tx1"/>
                </a:solidFill>
                <a:latin typeface="+mn-lt"/>
                <a:ea typeface="+mn-ea"/>
                <a:cs typeface="+mn-cs"/>
              </a:rPr>
              <a:t>zprostředkovává komunikaci mezi klientem, modelem a pohledem. Každá entita mívá svůj vlastní </a:t>
            </a:r>
            <a:r>
              <a:rPr lang="cs-CZ" sz="1200" b="0" i="0" u="none" strike="noStrike" kern="1200" baseline="0" err="1">
                <a:solidFill>
                  <a:schemeClr val="tx1"/>
                </a:solidFill>
                <a:latin typeface="+mn-lt"/>
                <a:ea typeface="+mn-ea"/>
                <a:cs typeface="+mn-cs"/>
              </a:rPr>
              <a:t>controller</a:t>
            </a:r>
            <a:r>
              <a:rPr lang="cs-CZ" sz="1200" b="0" i="0" u="none" strike="noStrike" kern="1200" baseline="0">
                <a:solidFill>
                  <a:schemeClr val="tx1"/>
                </a:solidFill>
                <a:latin typeface="+mn-lt"/>
                <a:ea typeface="+mn-ea"/>
                <a:cs typeface="+mn-cs"/>
              </a:rPr>
              <a:t> - </a:t>
            </a:r>
            <a:r>
              <a:rPr lang="cs-CZ" sz="1200" b="0" i="1" u="none" strike="noStrike" kern="1200" baseline="0" err="1">
                <a:solidFill>
                  <a:schemeClr val="tx1"/>
                </a:solidFill>
                <a:latin typeface="+mn-lt"/>
                <a:ea typeface="+mn-ea"/>
                <a:cs typeface="+mn-cs"/>
              </a:rPr>
              <a:t>UserController</a:t>
            </a:r>
            <a:r>
              <a:rPr lang="cs-CZ" sz="1200" b="0" i="0" u="none" strike="noStrike" kern="1200" baseline="0">
                <a:solidFill>
                  <a:schemeClr val="tx1"/>
                </a:solidFill>
                <a:latin typeface="+mn-lt"/>
                <a:ea typeface="+mn-ea"/>
                <a:cs typeface="+mn-cs"/>
              </a:rPr>
              <a:t>, </a:t>
            </a:r>
            <a:r>
              <a:rPr lang="cs-CZ" sz="1200" b="0" i="1" u="none" strike="noStrike" kern="1200" baseline="0" err="1">
                <a:solidFill>
                  <a:schemeClr val="tx1"/>
                </a:solidFill>
                <a:latin typeface="+mn-lt"/>
                <a:ea typeface="+mn-ea"/>
                <a:cs typeface="+mn-cs"/>
              </a:rPr>
              <a:t>ArticleController</a:t>
            </a:r>
            <a:r>
              <a:rPr lang="cs-CZ" sz="1200" b="0" i="1" u="none" strike="noStrike" kern="1200" baseline="0">
                <a:solidFill>
                  <a:schemeClr val="tx1"/>
                </a:solidFill>
                <a:latin typeface="+mn-lt"/>
                <a:ea typeface="+mn-ea"/>
                <a:cs typeface="+mn-cs"/>
              </a:rPr>
              <a:t> </a:t>
            </a:r>
            <a:r>
              <a:rPr lang="cs-CZ" sz="1200" b="0" i="0" u="none" strike="noStrike" kern="1200" baseline="0">
                <a:solidFill>
                  <a:schemeClr val="tx1"/>
                </a:solidFill>
                <a:latin typeface="+mn-lt"/>
                <a:ea typeface="+mn-ea"/>
                <a:cs typeface="+mn-cs"/>
              </a:rPr>
              <a:t>atd.</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Životní cyklus stránky </a:t>
            </a:r>
            <a:r>
              <a:rPr lang="cs-CZ" sz="1200" b="0" i="0" u="none" strike="noStrike" kern="1200" baseline="0">
                <a:solidFill>
                  <a:schemeClr val="tx1"/>
                </a:solidFill>
                <a:latin typeface="+mn-lt"/>
                <a:ea typeface="+mn-ea"/>
                <a:cs typeface="+mn-cs"/>
              </a:rPr>
              <a:t>zahajuje uživatel, který zadá do prohlížeče adresu webu a parametry: http://www.server.com/article/detail/5</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Požadavek zpracuje </a:t>
            </a:r>
            <a:r>
              <a:rPr lang="cs-CZ" sz="1200" b="0" i="0" u="none" strike="noStrike" kern="1200" baseline="0" err="1">
                <a:solidFill>
                  <a:schemeClr val="tx1"/>
                </a:solidFill>
                <a:latin typeface="+mn-lt"/>
                <a:ea typeface="+mn-ea"/>
                <a:cs typeface="+mn-cs"/>
              </a:rPr>
              <a:t>neprve</a:t>
            </a:r>
            <a:r>
              <a:rPr lang="cs-CZ" sz="1200" b="0" i="0" u="none" strike="noStrike" kern="1200" baseline="0">
                <a:solidFill>
                  <a:schemeClr val="tx1"/>
                </a:solidFill>
                <a:latin typeface="+mn-lt"/>
                <a:ea typeface="+mn-ea"/>
                <a:cs typeface="+mn-cs"/>
              </a:rPr>
              <a:t> </a:t>
            </a:r>
            <a:r>
              <a:rPr lang="cs-CZ" sz="1200" b="1" i="0" u="none" strike="noStrike" kern="1200" baseline="0">
                <a:solidFill>
                  <a:schemeClr val="tx1"/>
                </a:solidFill>
                <a:latin typeface="+mn-lt"/>
                <a:ea typeface="+mn-ea"/>
                <a:cs typeface="+mn-cs"/>
              </a:rPr>
              <a:t>router</a:t>
            </a:r>
            <a:r>
              <a:rPr lang="cs-CZ" sz="1200" b="0" i="0" u="none" strike="noStrike" kern="1200" baseline="0">
                <a:solidFill>
                  <a:schemeClr val="tx1"/>
                </a:solidFill>
                <a:latin typeface="+mn-lt"/>
                <a:ea typeface="+mn-ea"/>
                <a:cs typeface="+mn-cs"/>
              </a:rPr>
              <a:t>, který podle zadaných parametrů zajistí jeho přesměrování na správný router. V tomto případě bude volán </a:t>
            </a:r>
            <a:r>
              <a:rPr lang="cs-CZ" sz="1200" b="0" i="1" u="none" strike="noStrike" kern="1200" baseline="0" err="1">
                <a:solidFill>
                  <a:schemeClr val="tx1"/>
                </a:solidFill>
                <a:latin typeface="+mn-lt"/>
                <a:ea typeface="+mn-ea"/>
                <a:cs typeface="+mn-cs"/>
              </a:rPr>
              <a:t>ArticleController</a:t>
            </a:r>
            <a:r>
              <a:rPr lang="cs-CZ" sz="1200" b="0" i="1" u="none" strike="noStrike" kern="1200" baseline="0">
                <a:solidFill>
                  <a:schemeClr val="tx1"/>
                </a:solidFill>
                <a:latin typeface="+mn-lt"/>
                <a:ea typeface="+mn-ea"/>
                <a:cs typeface="+mn-cs"/>
              </a:rPr>
              <a:t> </a:t>
            </a:r>
            <a:r>
              <a:rPr lang="cs-CZ" sz="1200" b="0" i="0" u="none" strike="noStrike" kern="1200" baseline="0">
                <a:solidFill>
                  <a:schemeClr val="tx1"/>
                </a:solidFill>
                <a:latin typeface="+mn-lt"/>
                <a:ea typeface="+mn-ea"/>
                <a:cs typeface="+mn-cs"/>
              </a:rPr>
              <a:t>a budou mu předány parametry </a:t>
            </a:r>
            <a:r>
              <a:rPr lang="cs-CZ" sz="1200" b="0" i="0" u="none" strike="noStrike" kern="1200" baseline="0" err="1">
                <a:solidFill>
                  <a:schemeClr val="tx1"/>
                </a:solidFill>
                <a:latin typeface="+mn-lt"/>
                <a:ea typeface="+mn-ea"/>
                <a:cs typeface="+mn-cs"/>
              </a:rPr>
              <a:t>view</a:t>
            </a:r>
            <a:r>
              <a:rPr lang="cs-CZ" sz="1200" b="0" i="0" u="none" strike="noStrike" kern="1200" baseline="0">
                <a:solidFill>
                  <a:schemeClr val="tx1"/>
                </a:solidFill>
                <a:latin typeface="+mn-lt"/>
                <a:ea typeface="+mn-ea"/>
                <a:cs typeface="+mn-cs"/>
              </a:rPr>
              <a:t> a 5. </a:t>
            </a:r>
          </a:p>
          <a:p>
            <a:pPr marL="628650" lvl="1" indent="-171450">
              <a:buFont typeface="Arial" panose="020B0604020202020204" pitchFamily="34" charset="0"/>
              <a:buChar char="•"/>
            </a:pPr>
            <a:r>
              <a:rPr lang="cs-CZ" sz="1200" b="0" i="0" u="none" strike="noStrike" kern="1200" baseline="0" err="1">
                <a:solidFill>
                  <a:schemeClr val="tx1"/>
                </a:solidFill>
                <a:latin typeface="+mn-lt"/>
                <a:ea typeface="+mn-ea"/>
                <a:cs typeface="+mn-cs"/>
              </a:rPr>
              <a:t>Controller</a:t>
            </a:r>
            <a:r>
              <a:rPr lang="cs-CZ" sz="1200" b="0" i="0" u="none" strike="noStrike" kern="1200" baseline="0">
                <a:solidFill>
                  <a:schemeClr val="tx1"/>
                </a:solidFill>
                <a:latin typeface="+mn-lt"/>
                <a:ea typeface="+mn-ea"/>
                <a:cs typeface="+mn-cs"/>
              </a:rPr>
              <a:t> na základě parametrů provede příslušné akce: zavolá model, jehož úkolem je v databázi najít článek s id 5, a získaná data poté </a:t>
            </a:r>
            <a:r>
              <a:rPr lang="cs-CZ" sz="1200" b="0" i="0" u="none" strike="noStrike" kern="1200" baseline="0" err="1">
                <a:solidFill>
                  <a:schemeClr val="tx1"/>
                </a:solidFill>
                <a:latin typeface="+mn-lt"/>
                <a:ea typeface="+mn-ea"/>
                <a:cs typeface="+mn-cs"/>
              </a:rPr>
              <a:t>controller</a:t>
            </a:r>
            <a:r>
              <a:rPr lang="cs-CZ" sz="1200" b="0" i="0" u="none" strike="noStrike" kern="1200" baseline="0">
                <a:solidFill>
                  <a:schemeClr val="tx1"/>
                </a:solidFill>
                <a:latin typeface="+mn-lt"/>
                <a:ea typeface="+mn-ea"/>
                <a:cs typeface="+mn-cs"/>
              </a:rPr>
              <a:t> předá pohledu (</a:t>
            </a:r>
            <a:r>
              <a:rPr lang="cs-CZ" sz="1200" b="0" i="0" u="none" strike="noStrike" kern="1200" baseline="0" err="1">
                <a:solidFill>
                  <a:schemeClr val="tx1"/>
                </a:solidFill>
                <a:latin typeface="+mn-lt"/>
                <a:ea typeface="+mn-ea"/>
                <a:cs typeface="+mn-cs"/>
              </a:rPr>
              <a:t>view</a:t>
            </a:r>
            <a:r>
              <a:rPr lang="cs-CZ" sz="1200" b="0" i="0" u="none" strike="noStrike" kern="1200" baseline="0">
                <a:solidFill>
                  <a:schemeClr val="tx1"/>
                </a:solidFill>
                <a:latin typeface="+mn-lt"/>
                <a:ea typeface="+mn-ea"/>
                <a:cs typeface="+mn-cs"/>
              </a:rPr>
              <a:t>) s názvem detail. </a:t>
            </a:r>
          </a:p>
          <a:p>
            <a:pPr marL="628650" lvl="1" indent="-171450">
              <a:buFont typeface="Arial" panose="020B0604020202020204" pitchFamily="34" charset="0"/>
              <a:buChar char="•"/>
            </a:pPr>
            <a:r>
              <a:rPr lang="cs-CZ" sz="1200" b="0" i="0" u="none" strike="noStrike" kern="1200" baseline="0">
                <a:solidFill>
                  <a:schemeClr val="tx1"/>
                </a:solidFill>
                <a:latin typeface="+mn-lt"/>
                <a:ea typeface="+mn-ea"/>
                <a:cs typeface="+mn-cs"/>
              </a:rPr>
              <a:t>Data jsou vložena na určené místo v šabloně a pohled je </a:t>
            </a:r>
            <a:r>
              <a:rPr lang="cs-CZ" sz="1200" b="0" i="0" u="none" strike="noStrike" kern="1200" baseline="0" err="1">
                <a:solidFill>
                  <a:schemeClr val="tx1"/>
                </a:solidFill>
                <a:latin typeface="+mn-lt"/>
                <a:ea typeface="+mn-ea"/>
                <a:cs typeface="+mn-cs"/>
              </a:rPr>
              <a:t>vyrenderován</a:t>
            </a:r>
            <a:r>
              <a:rPr lang="cs-CZ" sz="1200" b="0" i="0" u="none" strike="noStrike" kern="1200" baseline="0">
                <a:solidFill>
                  <a:schemeClr val="tx1"/>
                </a:solidFill>
                <a:latin typeface="+mn-lt"/>
                <a:ea typeface="+mn-ea"/>
                <a:cs typeface="+mn-cs"/>
              </a:rPr>
              <a:t>. </a:t>
            </a:r>
          </a:p>
          <a:p>
            <a:endParaRPr lang="cs-CZ" sz="1200" b="0" i="0" u="none" strike="noStrike" kern="1200" baseline="0">
              <a:solidFill>
                <a:srgbClr val="FF0000"/>
              </a:solidFill>
              <a:effectLst/>
              <a:latin typeface="+mn-lt"/>
              <a:ea typeface="+mn-ea"/>
              <a:cs typeface="+mn-cs"/>
            </a:endParaRPr>
          </a:p>
          <a:p>
            <a:r>
              <a:rPr lang="cs-CZ" sz="1200" b="0" i="0" u="none" strike="noStrike" kern="1200" baseline="0">
                <a:solidFill>
                  <a:srgbClr val="FF0000"/>
                </a:solidFill>
                <a:effectLst/>
                <a:latin typeface="+mn-lt"/>
                <a:ea typeface="+mn-ea"/>
                <a:cs typeface="+mn-cs"/>
              </a:rPr>
              <a:t>Další informace: https://www.rascasone.com/cs/blog/architektura-mvc-struktura-frameworky</a:t>
            </a:r>
            <a:endParaRPr lang="cs-CZ" sz="1200" b="0" i="0" kern="1200" baseline="0">
              <a:solidFill>
                <a:srgbClr val="FF0000"/>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3</a:t>
            </a:fld>
            <a:endParaRPr lang="cs-CZ"/>
          </a:p>
        </p:txBody>
      </p:sp>
    </p:spTree>
    <p:extLst>
      <p:ext uri="{BB962C8B-B14F-4D97-AF65-F5344CB8AC3E}">
        <p14:creationId xmlns:p14="http://schemas.microsoft.com/office/powerpoint/2010/main" val="10540742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Pojem </a:t>
            </a:r>
            <a:r>
              <a:rPr lang="cs-CZ" sz="1200" b="1" i="0" u="none" strike="noStrike" kern="1200" baseline="0">
                <a:solidFill>
                  <a:schemeClr val="tx1"/>
                </a:solidFill>
                <a:latin typeface="+mn-lt"/>
                <a:ea typeface="+mn-ea"/>
                <a:cs typeface="+mn-cs"/>
              </a:rPr>
              <a:t>e-commerce </a:t>
            </a:r>
            <a:r>
              <a:rPr lang="cs-CZ" sz="1200" b="0" i="0" u="none" strike="noStrike" kern="1200" baseline="0">
                <a:solidFill>
                  <a:schemeClr val="tx1"/>
                </a:solidFill>
                <a:latin typeface="+mn-lt"/>
                <a:ea typeface="+mn-ea"/>
                <a:cs typeface="+mn-cs"/>
              </a:rPr>
              <a:t>je používán k označení různých obchodních transakcí realizovaných prostřednictvím Internetu a dalších elektronických prostředků. Podle cílové skupiny rozlišujeme několik typů e-commerce:</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B-2-B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Business to Business</a:t>
            </a:r>
            <a:r>
              <a:rPr lang="cs-CZ" sz="1200" b="0" i="0" u="none" strike="noStrike" kern="1200" baseline="0">
                <a:solidFill>
                  <a:schemeClr val="tx1"/>
                </a:solidFill>
                <a:latin typeface="+mn-lt"/>
                <a:ea typeface="+mn-ea"/>
                <a:cs typeface="+mn-cs"/>
              </a:rPr>
              <a:t>, obchodník obchodníkovi). Většinou fungují na principu elektronické výměny dat (objednávek, faktur). Vyšším stupněm jsou internetová tržiště pro zprostředkování obchodů. Nejvyspělejší variantou jsou komunikační a distribuční sítě, kde dochází k transakcím v reálném čase, včetně finančních a logistických operací.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B-2-C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Business to Consumer</a:t>
            </a:r>
            <a:r>
              <a:rPr lang="cs-CZ" sz="1200" b="0" i="0" u="none" strike="noStrike" kern="1200" baseline="0">
                <a:solidFill>
                  <a:schemeClr val="tx1"/>
                </a:solidFill>
                <a:latin typeface="+mn-lt"/>
                <a:ea typeface="+mn-ea"/>
                <a:cs typeface="+mn-cs"/>
              </a:rPr>
              <a:t>, obchodník zákazníkovi). Na základní úrovni je to webová stránka plnící funkci elektronického katalogu, doplněná případně o interaktivní formuláře s možností zpětné vazby. Nejvyšší úrovní je internetový obchod s možností online plateb.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C-2-B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Consumer to Business</a:t>
            </a:r>
            <a:r>
              <a:rPr lang="cs-CZ" sz="1200" b="0" i="0" u="none" strike="noStrike" kern="1200" baseline="0">
                <a:solidFill>
                  <a:schemeClr val="tx1"/>
                </a:solidFill>
                <a:latin typeface="+mn-lt"/>
                <a:ea typeface="+mn-ea"/>
                <a:cs typeface="+mn-cs"/>
              </a:rPr>
              <a:t>, zákazník obchodníkovi). Obchodní transakci iniciuje zákazník, když zadává požadavek na určitý produkt za určitou cenu. Obchodní partner sdělí, zda je ochoten požadavek akceptovat (např. poptávka na pokoj v penzionu).</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C-2-C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Consumer to Consumer</a:t>
            </a:r>
            <a:r>
              <a:rPr lang="cs-CZ" sz="1200" b="0" i="0" u="none" strike="noStrike" kern="1200" baseline="0">
                <a:solidFill>
                  <a:schemeClr val="tx1"/>
                </a:solidFill>
                <a:latin typeface="+mn-lt"/>
                <a:ea typeface="+mn-ea"/>
                <a:cs typeface="+mn-cs"/>
              </a:rPr>
              <a:t>, zákazník zákazníkovi). Výměnný obchod mezi lidmi bez prostředníka - internetová spotřebitelská burza či elektronická aukce (např. použitého zboží, sběratelských předmětů apod.). </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30</a:t>
            </a:fld>
            <a:endParaRPr lang="cs-CZ"/>
          </a:p>
        </p:txBody>
      </p:sp>
    </p:spTree>
    <p:extLst>
      <p:ext uri="{BB962C8B-B14F-4D97-AF65-F5344CB8AC3E}">
        <p14:creationId xmlns:p14="http://schemas.microsoft.com/office/powerpoint/2010/main" val="3950873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Elektronický obchod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e-shop</a:t>
            </a:r>
            <a:r>
              <a:rPr lang="cs-CZ" sz="1200" b="0" i="0" u="none" strike="noStrike" kern="1200" baseline="0">
                <a:solidFill>
                  <a:schemeClr val="tx1"/>
                </a:solidFill>
                <a:latin typeface="+mn-lt"/>
                <a:ea typeface="+mn-ea"/>
                <a:cs typeface="+mn-cs"/>
              </a:rPr>
              <a:t>) je webová aplikace sloužící k nabídce a vyhledání zboží (služeb) s možností si je objednat (katalog zboží, elektronický košík).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E-shop je většinou realizován jako sada skriptů, které spolupracují s databází, v níž jsou uloženy detaily o zboží.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Aby co nejvíce ulehčil práci administrátorům, obsahuje kromě front-end aplikace pro zákazníky také </a:t>
            </a:r>
            <a:r>
              <a:rPr lang="cs-CZ" sz="1200" b="0" i="0" u="none" strike="noStrike" kern="1200" baseline="0" err="1">
                <a:solidFill>
                  <a:schemeClr val="tx1"/>
                </a:solidFill>
                <a:latin typeface="+mn-lt"/>
                <a:ea typeface="+mn-ea"/>
                <a:cs typeface="+mn-cs"/>
              </a:rPr>
              <a:t>back</a:t>
            </a:r>
            <a:r>
              <a:rPr lang="cs-CZ" sz="1200" b="0" i="0" u="none" strike="noStrike" kern="1200" baseline="0">
                <a:solidFill>
                  <a:schemeClr val="tx1"/>
                </a:solidFill>
                <a:latin typeface="+mn-lt"/>
                <a:ea typeface="+mn-ea"/>
                <a:cs typeface="+mn-cs"/>
              </a:rPr>
              <a:t>-end s řadou dalších funkcí - např. evidenci zboží, možnost úpravy cen, agendu skladu, možnost řešení reklamací, napojení na účetnické či logistické programy atd.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Mezi pokročilé služby patří generování datových souborů pro servery, které je agregují, možnosti elektronických plateb, statistiky návštěvnosti, nákupní tendence a profily chování zákazníků.</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E-shop lze pořídit jako aplikaci připravenou na míru, využít některý z hotových produktů a případně zvolit vhodnou konfiguraci funkcí, pronajmout si e-shop jako internetovou službu (třeba i v cloudové variantě) nebo přizpůsobit vlastním požadavkům open source aplikace - např. </a:t>
            </a:r>
            <a:r>
              <a:rPr lang="cs-CZ" sz="1200" b="0" i="1" u="none" strike="noStrike" kern="1200" baseline="0" err="1">
                <a:solidFill>
                  <a:schemeClr val="tx1"/>
                </a:solidFill>
                <a:latin typeface="+mn-lt"/>
                <a:ea typeface="+mn-ea"/>
                <a:cs typeface="+mn-cs"/>
              </a:rPr>
              <a:t>PrestaShop</a:t>
            </a:r>
            <a:r>
              <a:rPr lang="cs-CZ" sz="1200" b="0" i="1" u="none" strike="noStrike" kern="1200" baseline="0">
                <a:solidFill>
                  <a:schemeClr val="tx1"/>
                </a:solidFill>
                <a:latin typeface="+mn-lt"/>
                <a:ea typeface="+mn-ea"/>
                <a:cs typeface="+mn-cs"/>
              </a:rPr>
              <a:t> </a:t>
            </a:r>
            <a:r>
              <a:rPr lang="cs-CZ" sz="1200" b="0" i="0" u="none" strike="noStrike" kern="1200" baseline="0">
                <a:solidFill>
                  <a:schemeClr val="tx1"/>
                </a:solidFill>
                <a:latin typeface="+mn-lt"/>
                <a:ea typeface="+mn-ea"/>
                <a:cs typeface="+mn-cs"/>
              </a:rPr>
              <a:t>nebo </a:t>
            </a:r>
            <a:r>
              <a:rPr lang="cs-CZ" sz="1200" b="0" i="1" u="none" strike="noStrike" kern="1200" baseline="0" err="1">
                <a:solidFill>
                  <a:schemeClr val="tx1"/>
                </a:solidFill>
                <a:latin typeface="+mn-lt"/>
                <a:ea typeface="+mn-ea"/>
                <a:cs typeface="+mn-cs"/>
              </a:rPr>
              <a:t>OpenCart</a:t>
            </a:r>
            <a:r>
              <a:rPr lang="cs-CZ" sz="1200" b="0" i="0" u="none" strike="noStrike" kern="1200" baseline="0">
                <a:solidFill>
                  <a:schemeClr val="tx1"/>
                </a:solidFill>
                <a:latin typeface="+mn-lt"/>
                <a:ea typeface="+mn-ea"/>
                <a:cs typeface="+mn-cs"/>
              </a:rPr>
              <a:t>.</a:t>
            </a: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31</a:t>
            </a:fld>
            <a:endParaRPr lang="cs-CZ"/>
          </a:p>
        </p:txBody>
      </p:sp>
    </p:spTree>
    <p:extLst>
      <p:ext uri="{BB962C8B-B14F-4D97-AF65-F5344CB8AC3E}">
        <p14:creationId xmlns:p14="http://schemas.microsoft.com/office/powerpoint/2010/main" val="18370005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API</a:t>
            </a:r>
            <a:r>
              <a:rPr lang="cs-CZ" sz="1200" b="0" i="0" u="none" strike="noStrike" kern="1200" baseline="0">
                <a:solidFill>
                  <a:schemeClr val="tx1"/>
                </a:solidFill>
                <a:latin typeface="+mn-lt"/>
                <a:ea typeface="+mn-ea"/>
                <a:cs typeface="+mn-cs"/>
              </a:rPr>
              <a:t> (zkratka pro </a:t>
            </a:r>
            <a:r>
              <a:rPr lang="cs-CZ" sz="1200" b="0" i="1" u="none" strike="noStrike" kern="1200" baseline="0" err="1">
                <a:solidFill>
                  <a:schemeClr val="tx1"/>
                </a:solidFill>
                <a:latin typeface="+mn-lt"/>
                <a:ea typeface="+mn-ea"/>
                <a:cs typeface="+mn-cs"/>
              </a:rPr>
              <a:t>Application</a:t>
            </a:r>
            <a:r>
              <a:rPr lang="cs-CZ" sz="1200" b="0" i="1" u="none" strike="noStrike" kern="1200" baseline="0">
                <a:solidFill>
                  <a:schemeClr val="tx1"/>
                </a:solidFill>
                <a:latin typeface="+mn-lt"/>
                <a:ea typeface="+mn-ea"/>
                <a:cs typeface="+mn-cs"/>
              </a:rPr>
              <a:t> </a:t>
            </a:r>
            <a:r>
              <a:rPr lang="cs-CZ" sz="1200" b="0" i="1" u="none" strike="noStrike" kern="1200" baseline="0" err="1">
                <a:solidFill>
                  <a:schemeClr val="tx1"/>
                </a:solidFill>
                <a:latin typeface="+mn-lt"/>
                <a:ea typeface="+mn-ea"/>
                <a:cs typeface="+mn-cs"/>
              </a:rPr>
              <a:t>Programming</a:t>
            </a:r>
            <a:r>
              <a:rPr lang="cs-CZ" sz="1200" b="0" i="1" u="none" strike="noStrike" kern="1200" baseline="0">
                <a:solidFill>
                  <a:schemeClr val="tx1"/>
                </a:solidFill>
                <a:latin typeface="+mn-lt"/>
                <a:ea typeface="+mn-ea"/>
                <a:cs typeface="+mn-cs"/>
              </a:rPr>
              <a:t> Interface</a:t>
            </a:r>
            <a:r>
              <a:rPr lang="cs-CZ" sz="1200" b="0" i="0" u="none" strike="noStrike" kern="1200" baseline="0">
                <a:solidFill>
                  <a:schemeClr val="tx1"/>
                </a:solidFill>
                <a:latin typeface="+mn-lt"/>
                <a:ea typeface="+mn-ea"/>
                <a:cs typeface="+mn-cs"/>
              </a:rPr>
              <a:t>) označuje v informatice rozhraní pro programování aplikací.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Jde o komplex procedur, funkcí, tříd či protokolů nějaké knihovny (ale třeba i jiného programu nebo jádra operačního systému), které může programátor využívat. API určuje, jakým způsobem jsou funkce knihovny volány ze zdrojového kódu programu.</a:t>
            </a:r>
          </a:p>
          <a:p>
            <a:pPr marL="171450" indent="-171450">
              <a:buFont typeface="Arial" panose="020B0604020202020204" pitchFamily="34" charset="0"/>
              <a:buChar char="•"/>
            </a:pPr>
            <a:r>
              <a:rPr lang="cs-CZ" sz="1200" b="0" i="0" u="none" strike="noStrike" kern="1200" baseline="0">
                <a:solidFill>
                  <a:schemeClr val="tx1"/>
                </a:solidFill>
                <a:effectLst/>
                <a:latin typeface="+mn-lt"/>
                <a:ea typeface="+mn-ea"/>
                <a:cs typeface="+mn-cs"/>
              </a:rPr>
              <a:t>V programátorské praxi se můžeme setkat s celou řadou API - například s </a:t>
            </a:r>
            <a:r>
              <a:rPr lang="cs-CZ" sz="1200" b="1" i="0" u="none" strike="noStrike" kern="1200" baseline="0">
                <a:solidFill>
                  <a:schemeClr val="tx1"/>
                </a:solidFill>
                <a:effectLst/>
                <a:latin typeface="+mn-lt"/>
                <a:ea typeface="+mn-ea"/>
                <a:cs typeface="+mn-cs"/>
              </a:rPr>
              <a:t>API operačních systémů</a:t>
            </a:r>
            <a:r>
              <a:rPr lang="cs-CZ" sz="1200" b="0" i="0" u="none" strike="noStrike" kern="1200" baseline="0">
                <a:solidFill>
                  <a:schemeClr val="tx1"/>
                </a:solidFill>
                <a:effectLst/>
                <a:latin typeface="+mn-lt"/>
                <a:ea typeface="+mn-ea"/>
                <a:cs typeface="+mn-cs"/>
              </a:rPr>
              <a:t> (unixové systémy používají standard POSIX, OS od Microsoftu zase Windows API), </a:t>
            </a:r>
            <a:r>
              <a:rPr lang="cs-CZ" sz="1200" b="1" i="0" u="none" strike="noStrike" kern="1200" baseline="0">
                <a:solidFill>
                  <a:schemeClr val="tx1"/>
                </a:solidFill>
                <a:effectLst/>
                <a:latin typeface="+mn-lt"/>
                <a:ea typeface="+mn-ea"/>
                <a:cs typeface="+mn-cs"/>
              </a:rPr>
              <a:t>grafickými API </a:t>
            </a:r>
            <a:r>
              <a:rPr lang="cs-CZ" sz="1200" b="0" i="0" u="none" strike="noStrike" kern="1200" baseline="0">
                <a:solidFill>
                  <a:schemeClr val="tx1"/>
                </a:solidFill>
                <a:effectLst/>
                <a:latin typeface="+mn-lt"/>
                <a:ea typeface="+mn-ea"/>
                <a:cs typeface="+mn-cs"/>
              </a:rPr>
              <a:t>(</a:t>
            </a:r>
            <a:r>
              <a:rPr lang="cs-CZ" sz="1200" b="0" i="0" u="none" strike="noStrike" kern="1200" baseline="0" err="1">
                <a:solidFill>
                  <a:schemeClr val="tx1"/>
                </a:solidFill>
                <a:effectLst/>
                <a:latin typeface="+mn-lt"/>
                <a:ea typeface="+mn-ea"/>
                <a:cs typeface="+mn-cs"/>
              </a:rPr>
              <a:t>OpenGL</a:t>
            </a:r>
            <a:r>
              <a:rPr lang="cs-CZ" sz="1200" b="0" i="0" u="none" strike="noStrike" kern="1200" baseline="0">
                <a:solidFill>
                  <a:schemeClr val="tx1"/>
                </a:solidFill>
                <a:effectLst/>
                <a:latin typeface="+mn-lt"/>
                <a:ea typeface="+mn-ea"/>
                <a:cs typeface="+mn-cs"/>
              </a:rPr>
              <a:t>, DirectX, </a:t>
            </a:r>
            <a:r>
              <a:rPr lang="cs-CZ" sz="1200" b="0" i="0" u="none" strike="noStrike" kern="1200" baseline="0" err="1">
                <a:solidFill>
                  <a:schemeClr val="tx1"/>
                </a:solidFill>
                <a:effectLst/>
                <a:latin typeface="+mn-lt"/>
                <a:ea typeface="+mn-ea"/>
                <a:cs typeface="+mn-cs"/>
              </a:rPr>
              <a:t>Vulkan</a:t>
            </a:r>
            <a:r>
              <a:rPr lang="cs-CZ" sz="1200" b="0" i="0" u="none" strike="noStrike" kern="1200" baseline="0">
                <a:solidFill>
                  <a:schemeClr val="tx1"/>
                </a:solidFill>
                <a:effectLst/>
                <a:latin typeface="+mn-lt"/>
                <a:ea typeface="+mn-ea"/>
                <a:cs typeface="+mn-cs"/>
              </a:rPr>
              <a:t>) nebo s </a:t>
            </a:r>
            <a:r>
              <a:rPr lang="cs-CZ" sz="1200" b="1" i="0" u="none" strike="noStrike" kern="1200" baseline="0">
                <a:solidFill>
                  <a:schemeClr val="tx1"/>
                </a:solidFill>
                <a:effectLst/>
                <a:latin typeface="+mn-lt"/>
                <a:ea typeface="+mn-ea"/>
                <a:cs typeface="+mn-cs"/>
              </a:rPr>
              <a:t>API databázových a informačních systémů</a:t>
            </a:r>
            <a:r>
              <a:rPr lang="cs-CZ" sz="1200" b="0" i="0" u="none" strike="noStrike" kern="1200" baseline="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API se nyní hojně využívá při </a:t>
            </a:r>
            <a:r>
              <a:rPr lang="cs-CZ" sz="1200" b="1" i="0" kern="1200" baseline="0">
                <a:solidFill>
                  <a:schemeClr val="tx1"/>
                </a:solidFill>
                <a:effectLst/>
                <a:latin typeface="+mn-lt"/>
                <a:ea typeface="+mn-ea"/>
                <a:cs typeface="+mn-cs"/>
              </a:rPr>
              <a:t>vývoji mobilních i webových aplikací </a:t>
            </a:r>
            <a:r>
              <a:rPr lang="cs-CZ" sz="1200" b="0" i="0" kern="1200" baseline="0">
                <a:solidFill>
                  <a:schemeClr val="tx1"/>
                </a:solidFill>
                <a:effectLst/>
                <a:latin typeface="+mn-lt"/>
                <a:ea typeface="+mn-ea"/>
                <a:cs typeface="+mn-cs"/>
              </a:rPr>
              <a:t>a tvorbě internetových stránek. Smyslem </a:t>
            </a:r>
            <a:r>
              <a:rPr lang="cs-CZ" sz="1200" b="1" i="0" kern="1200" baseline="0">
                <a:solidFill>
                  <a:schemeClr val="tx1"/>
                </a:solidFill>
                <a:effectLst/>
                <a:latin typeface="+mn-lt"/>
                <a:ea typeface="+mn-ea"/>
                <a:cs typeface="+mn-cs"/>
              </a:rPr>
              <a:t>webových API </a:t>
            </a:r>
            <a:r>
              <a:rPr lang="cs-CZ" sz="1200" b="0" i="0" kern="1200" baseline="0">
                <a:solidFill>
                  <a:schemeClr val="tx1"/>
                </a:solidFill>
                <a:effectLst/>
                <a:latin typeface="+mn-lt"/>
                <a:ea typeface="+mn-ea"/>
                <a:cs typeface="+mn-cs"/>
              </a:rPr>
              <a:t>je zajištění komunikace mezi dvěma platformami, které si vzájemně vyměňují data. Umožňují využívat již naprogramovaná řešení a integrovat je do vlastních webů.</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V praxi se s integrací aplikačního rozhraní setkáváme třeba na stránkách zobrazujících polohu obchodu na Google mapách. V takovém případě je využito </a:t>
            </a:r>
            <a:r>
              <a:rPr lang="cs-CZ" sz="1200" b="1" i="0" kern="1200" baseline="0">
                <a:solidFill>
                  <a:schemeClr val="tx1"/>
                </a:solidFill>
                <a:effectLst/>
                <a:latin typeface="+mn-lt"/>
                <a:ea typeface="+mn-ea"/>
                <a:cs typeface="+mn-cs"/>
              </a:rPr>
              <a:t>API</a:t>
            </a:r>
            <a:r>
              <a:rPr lang="cs-CZ" sz="1200" b="0" i="0" kern="1200" baseline="0">
                <a:solidFill>
                  <a:schemeClr val="tx1"/>
                </a:solidFill>
                <a:effectLst/>
                <a:latin typeface="+mn-lt"/>
                <a:ea typeface="+mn-ea"/>
                <a:cs typeface="+mn-cs"/>
              </a:rPr>
              <a:t> z </a:t>
            </a:r>
            <a:r>
              <a:rPr lang="cs-CZ" sz="1200" b="1" i="0" kern="1200" baseline="0">
                <a:solidFill>
                  <a:schemeClr val="tx1"/>
                </a:solidFill>
                <a:effectLst/>
                <a:latin typeface="+mn-lt"/>
                <a:ea typeface="+mn-ea"/>
                <a:cs typeface="+mn-cs"/>
              </a:rPr>
              <a:t>Google Map</a:t>
            </a:r>
            <a:r>
              <a:rPr lang="cs-CZ" sz="1200" b="0" i="0" kern="1200" baseline="0">
                <a:solidFill>
                  <a:schemeClr val="tx1"/>
                </a:solidFill>
                <a:effectLst/>
                <a:latin typeface="+mn-lt"/>
                <a:ea typeface="+mn-ea"/>
                <a:cs typeface="+mn-cs"/>
              </a:rPr>
              <a:t>, které volají vrstvu kódu, jež zobrazuje požadovaná data.</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API jsou využívána také čtečkami zpráv (</a:t>
            </a:r>
            <a:r>
              <a:rPr lang="cs-CZ" sz="1200" b="1" i="0" kern="1200" baseline="0">
                <a:solidFill>
                  <a:schemeClr val="tx1"/>
                </a:solidFill>
                <a:effectLst/>
                <a:latin typeface="+mn-lt"/>
                <a:ea typeface="+mn-ea"/>
                <a:cs typeface="+mn-cs"/>
              </a:rPr>
              <a:t>RSS</a:t>
            </a:r>
            <a:r>
              <a:rPr lang="cs-CZ" sz="1200" b="0" i="0" kern="1200" baseline="0">
                <a:solidFill>
                  <a:schemeClr val="tx1"/>
                </a:solidFill>
                <a:effectLst/>
                <a:latin typeface="+mn-lt"/>
                <a:ea typeface="+mn-ea"/>
                <a:cs typeface="+mn-cs"/>
              </a:rPr>
              <a:t>), kde umožňují výpis článků, nebo při přihlášení na webu a v mobilní aplikaci pomocí externího účtu (</a:t>
            </a:r>
            <a:r>
              <a:rPr lang="cs-CZ" sz="1200" b="1" i="0" kern="1200" baseline="0">
                <a:solidFill>
                  <a:schemeClr val="tx1"/>
                </a:solidFill>
                <a:effectLst/>
                <a:latin typeface="+mn-lt"/>
                <a:ea typeface="+mn-ea"/>
                <a:cs typeface="+mn-cs"/>
              </a:rPr>
              <a:t>Facebook</a:t>
            </a:r>
            <a:r>
              <a:rPr lang="cs-CZ" sz="1200" b="0" i="0" kern="1200" baseline="0">
                <a:solidFill>
                  <a:schemeClr val="tx1"/>
                </a:solidFill>
                <a:effectLst/>
                <a:latin typeface="+mn-lt"/>
                <a:ea typeface="+mn-ea"/>
                <a:cs typeface="+mn-cs"/>
              </a:rPr>
              <a:t>, </a:t>
            </a:r>
            <a:r>
              <a:rPr lang="cs-CZ" sz="1200" b="1" i="0" kern="1200" baseline="0">
                <a:solidFill>
                  <a:schemeClr val="tx1"/>
                </a:solidFill>
                <a:effectLst/>
                <a:latin typeface="+mn-lt"/>
                <a:ea typeface="+mn-ea"/>
                <a:cs typeface="+mn-cs"/>
              </a:rPr>
              <a:t>LinkedIn</a:t>
            </a:r>
            <a:r>
              <a:rPr lang="cs-CZ" sz="1200" b="0" i="0" kern="1200" baseline="0">
                <a:solidFill>
                  <a:schemeClr val="tx1"/>
                </a:solidFill>
                <a:effectLst/>
                <a:latin typeface="+mn-lt"/>
                <a:ea typeface="+mn-ea"/>
                <a:cs typeface="+mn-cs"/>
              </a:rPr>
              <a:t> atd.). Stejně tak umožňují přidávání komentářů například na sociální sítě. API může být součástí </a:t>
            </a:r>
            <a:r>
              <a:rPr lang="cs-CZ" sz="1200" b="1" i="0" kern="1200" baseline="0">
                <a:solidFill>
                  <a:schemeClr val="tx1"/>
                </a:solidFill>
                <a:effectLst/>
                <a:latin typeface="+mn-lt"/>
                <a:ea typeface="+mn-ea"/>
                <a:cs typeface="+mn-cs"/>
              </a:rPr>
              <a:t>účetního software </a:t>
            </a:r>
            <a:r>
              <a:rPr lang="cs-CZ" sz="1200" b="0" i="0" kern="1200" baseline="0">
                <a:solidFill>
                  <a:schemeClr val="tx1"/>
                </a:solidFill>
                <a:effectLst/>
                <a:latin typeface="+mn-lt"/>
                <a:ea typeface="+mn-ea"/>
                <a:cs typeface="+mn-cs"/>
              </a:rPr>
              <a:t>a díky tomu lze automaticky vygenerovat fakturu při nákupu z e-shopu a zapsat ji do databáze v účetnictví.</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Další </a:t>
            </a:r>
            <a:r>
              <a:rPr lang="cs-CZ" sz="1200" b="1" i="0" kern="1200" baseline="0">
                <a:solidFill>
                  <a:schemeClr val="tx1"/>
                </a:solidFill>
                <a:effectLst/>
                <a:latin typeface="+mn-lt"/>
                <a:ea typeface="+mn-ea"/>
                <a:cs typeface="+mn-cs"/>
              </a:rPr>
              <a:t>populární webová API</a:t>
            </a:r>
            <a:r>
              <a:rPr lang="cs-CZ" sz="1200" b="0" i="0" kern="1200" baseline="0">
                <a:solidFill>
                  <a:schemeClr val="tx1"/>
                </a:solidFill>
                <a:effectLst/>
                <a:latin typeface="+mn-lt"/>
                <a:ea typeface="+mn-ea"/>
                <a:cs typeface="+mn-cs"/>
              </a:rPr>
              <a:t>:</a:t>
            </a:r>
          </a:p>
          <a:p>
            <a:pPr marL="628650" lvl="1" indent="-171450">
              <a:buFont typeface="Arial" panose="020B0604020202020204" pitchFamily="34" charset="0"/>
              <a:buChar char="•"/>
            </a:pPr>
            <a:r>
              <a:rPr lang="cs-CZ" sz="1200" b="0" i="1" kern="1200" baseline="0">
                <a:solidFill>
                  <a:schemeClr val="tx1"/>
                </a:solidFill>
                <a:effectLst/>
                <a:latin typeface="+mn-lt"/>
                <a:ea typeface="+mn-ea"/>
                <a:cs typeface="+mn-cs"/>
              </a:rPr>
              <a:t>YouTube API </a:t>
            </a:r>
            <a:r>
              <a:rPr lang="cs-CZ" sz="1200" b="0" i="0" kern="1200" baseline="0">
                <a:solidFill>
                  <a:schemeClr val="tx1"/>
                </a:solidFill>
                <a:effectLst/>
                <a:latin typeface="+mn-lt"/>
                <a:ea typeface="+mn-ea"/>
                <a:cs typeface="+mn-cs"/>
              </a:rPr>
              <a:t>– umožňují vývojářům integrovat videa a další funkcionalitu této populární multimediální platformy. Rozhraní lze tedy využít například pro zobrazení streamů na webu nebo pro vložení </a:t>
            </a:r>
            <a:r>
              <a:rPr lang="cs-CZ" sz="1200" b="0" i="0" kern="1200" baseline="0" err="1">
                <a:solidFill>
                  <a:schemeClr val="tx1"/>
                </a:solidFill>
                <a:effectLst/>
                <a:latin typeface="+mn-lt"/>
                <a:ea typeface="+mn-ea"/>
                <a:cs typeface="+mn-cs"/>
              </a:rPr>
              <a:t>playlistu</a:t>
            </a:r>
            <a:r>
              <a:rPr lang="cs-CZ" sz="1200" b="0" i="0" kern="1200" baseline="0">
                <a:solidFill>
                  <a:schemeClr val="tx1"/>
                </a:solidFill>
                <a:effectLst/>
                <a:latin typeface="+mn-lt"/>
                <a:ea typeface="+mn-ea"/>
                <a:cs typeface="+mn-cs"/>
              </a:rPr>
              <a:t>.</a:t>
            </a:r>
          </a:p>
          <a:p>
            <a:pPr marL="628650" lvl="1" indent="-171450">
              <a:buFont typeface="Arial" panose="020B0604020202020204" pitchFamily="34" charset="0"/>
              <a:buChar char="•"/>
            </a:pPr>
            <a:r>
              <a:rPr lang="cs-CZ" sz="1200" b="0" i="1" kern="1200" baseline="0" err="1">
                <a:solidFill>
                  <a:schemeClr val="tx1"/>
                </a:solidFill>
                <a:effectLst/>
                <a:latin typeface="+mn-lt"/>
                <a:ea typeface="+mn-ea"/>
                <a:cs typeface="+mn-cs"/>
              </a:rPr>
              <a:t>Flickr</a:t>
            </a:r>
            <a:r>
              <a:rPr lang="cs-CZ" sz="1200" b="0" i="1" kern="1200" baseline="0">
                <a:solidFill>
                  <a:schemeClr val="tx1"/>
                </a:solidFill>
                <a:effectLst/>
                <a:latin typeface="+mn-lt"/>
                <a:ea typeface="+mn-ea"/>
                <a:cs typeface="+mn-cs"/>
              </a:rPr>
              <a:t> API </a:t>
            </a:r>
            <a:r>
              <a:rPr lang="cs-CZ" sz="1200" b="0" i="0" kern="1200" baseline="0">
                <a:solidFill>
                  <a:schemeClr val="tx1"/>
                </a:solidFill>
                <a:effectLst/>
                <a:latin typeface="+mn-lt"/>
                <a:ea typeface="+mn-ea"/>
                <a:cs typeface="+mn-cs"/>
              </a:rPr>
              <a:t>– nabízí přístup k databázi této populární sociální sítě na sdílení fotografií.</a:t>
            </a:r>
          </a:p>
          <a:p>
            <a:pPr marL="628650" lvl="1" indent="-171450">
              <a:buFont typeface="Arial" panose="020B0604020202020204" pitchFamily="34" charset="0"/>
              <a:buChar char="•"/>
            </a:pPr>
            <a:r>
              <a:rPr lang="cs-CZ" sz="1200" b="0" i="1" kern="1200" baseline="0">
                <a:solidFill>
                  <a:schemeClr val="tx1"/>
                </a:solidFill>
                <a:effectLst/>
                <a:latin typeface="+mn-lt"/>
                <a:ea typeface="+mn-ea"/>
                <a:cs typeface="+mn-cs"/>
              </a:rPr>
              <a:t>Twitter API </a:t>
            </a:r>
            <a:r>
              <a:rPr lang="cs-CZ" sz="1200" b="0" i="0" kern="1200" baseline="0">
                <a:solidFill>
                  <a:schemeClr val="tx1"/>
                </a:solidFill>
                <a:effectLst/>
                <a:latin typeface="+mn-lt"/>
                <a:ea typeface="+mn-ea"/>
                <a:cs typeface="+mn-cs"/>
              </a:rPr>
              <a:t>– pro sdílení tweetů nebo využití dat z vyhledávání.</a:t>
            </a:r>
          </a:p>
          <a:p>
            <a:pPr marL="628650" lvl="1" indent="-171450">
              <a:buFont typeface="Arial" panose="020B0604020202020204" pitchFamily="34" charset="0"/>
              <a:buChar char="•"/>
            </a:pPr>
            <a:r>
              <a:rPr lang="cs-CZ" sz="1200" b="0" i="1" kern="1200" baseline="0">
                <a:solidFill>
                  <a:schemeClr val="tx1"/>
                </a:solidFill>
                <a:effectLst/>
                <a:latin typeface="+mn-lt"/>
                <a:ea typeface="+mn-ea"/>
                <a:cs typeface="+mn-cs"/>
              </a:rPr>
              <a:t>Amazon API </a:t>
            </a:r>
            <a:r>
              <a:rPr lang="cs-CZ" sz="1200" b="0" i="0" kern="1200" baseline="0">
                <a:solidFill>
                  <a:schemeClr val="tx1"/>
                </a:solidFill>
                <a:effectLst/>
                <a:latin typeface="+mn-lt"/>
                <a:ea typeface="+mn-ea"/>
                <a:cs typeface="+mn-cs"/>
              </a:rPr>
              <a:t>– umožňují na webu zobrazovat produkty nabízené na stránkách Amazonu. Mohou tak být využity jako prostředek pro zpeněžení (monetizaci) stránek. </a:t>
            </a:r>
          </a:p>
          <a:p>
            <a:pPr marL="628650" lvl="1" indent="-171450">
              <a:buFont typeface="Arial" panose="020B0604020202020204" pitchFamily="34" charset="0"/>
              <a:buChar char="•"/>
            </a:pPr>
            <a:endParaRPr lang="cs-CZ" sz="1200" b="0" i="0" kern="1200" baseline="0">
              <a:solidFill>
                <a:schemeClr val="tx1"/>
              </a:solidFill>
              <a:effectLst/>
              <a:latin typeface="+mn-lt"/>
              <a:ea typeface="+mn-ea"/>
              <a:cs typeface="+mn-cs"/>
            </a:endParaRPr>
          </a:p>
          <a:p>
            <a:pPr marL="171450" lvl="0" indent="-171450">
              <a:buFont typeface="Arial" panose="020B0604020202020204" pitchFamily="34" charset="0"/>
              <a:buChar char="•"/>
            </a:pPr>
            <a:r>
              <a:rPr lang="cs-CZ" sz="1200" b="0" i="0" kern="1200" baseline="0">
                <a:solidFill>
                  <a:schemeClr val="tx1"/>
                </a:solidFill>
                <a:effectLst/>
                <a:latin typeface="+mn-lt"/>
                <a:ea typeface="+mn-ea"/>
                <a:cs typeface="+mn-cs"/>
              </a:rPr>
              <a:t>Další informace: https://cojeapi.cz/01-uvod-do-api.html</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4</a:t>
            </a:fld>
            <a:endParaRPr lang="cs-CZ"/>
          </a:p>
        </p:txBody>
      </p:sp>
    </p:spTree>
    <p:extLst>
      <p:ext uri="{BB962C8B-B14F-4D97-AF65-F5344CB8AC3E}">
        <p14:creationId xmlns:p14="http://schemas.microsoft.com/office/powerpoint/2010/main" val="794779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K implementaci API lze přistupovat několika způsoby. Nejstarším prostředkem zůstává takzvaný </a:t>
            </a:r>
            <a:r>
              <a:rPr lang="cs-CZ" sz="1200" b="0" i="1" kern="1200" baseline="0" err="1">
                <a:solidFill>
                  <a:schemeClr val="tx1"/>
                </a:solidFill>
                <a:effectLst/>
                <a:latin typeface="+mn-lt"/>
                <a:ea typeface="+mn-ea"/>
                <a:cs typeface="+mn-cs"/>
              </a:rPr>
              <a:t>Simple</a:t>
            </a:r>
            <a:r>
              <a:rPr lang="cs-CZ" sz="1200" b="0" i="1" kern="1200" baseline="0">
                <a:solidFill>
                  <a:schemeClr val="tx1"/>
                </a:solidFill>
                <a:effectLst/>
                <a:latin typeface="+mn-lt"/>
                <a:ea typeface="+mn-ea"/>
                <a:cs typeface="+mn-cs"/>
              </a:rPr>
              <a:t> </a:t>
            </a:r>
            <a:r>
              <a:rPr lang="cs-CZ" sz="1200" b="0" i="1" kern="1200" baseline="0" err="1">
                <a:solidFill>
                  <a:schemeClr val="tx1"/>
                </a:solidFill>
                <a:effectLst/>
                <a:latin typeface="+mn-lt"/>
                <a:ea typeface="+mn-ea"/>
                <a:cs typeface="+mn-cs"/>
              </a:rPr>
              <a:t>Object</a:t>
            </a:r>
            <a:r>
              <a:rPr lang="cs-CZ" sz="1200" b="0" i="1" kern="1200" baseline="0">
                <a:solidFill>
                  <a:schemeClr val="tx1"/>
                </a:solidFill>
                <a:effectLst/>
                <a:latin typeface="+mn-lt"/>
                <a:ea typeface="+mn-ea"/>
                <a:cs typeface="+mn-cs"/>
              </a:rPr>
              <a:t> Access </a:t>
            </a:r>
            <a:r>
              <a:rPr lang="cs-CZ" sz="1200" b="0" i="1" kern="1200" baseline="0" err="1">
                <a:solidFill>
                  <a:schemeClr val="tx1"/>
                </a:solidFill>
                <a:effectLst/>
                <a:latin typeface="+mn-lt"/>
                <a:ea typeface="+mn-ea"/>
                <a:cs typeface="+mn-cs"/>
              </a:rPr>
              <a:t>Protocol</a:t>
            </a:r>
            <a:r>
              <a:rPr lang="cs-CZ" sz="1200" b="0" i="0" kern="1200" baseline="0">
                <a:solidFill>
                  <a:schemeClr val="tx1"/>
                </a:solidFill>
                <a:effectLst/>
                <a:latin typeface="+mn-lt"/>
                <a:ea typeface="+mn-ea"/>
                <a:cs typeface="+mn-cs"/>
              </a:rPr>
              <a:t>, zkráceně </a:t>
            </a:r>
            <a:r>
              <a:rPr lang="cs-CZ" sz="1200" b="1" i="0" kern="1200" baseline="0">
                <a:solidFill>
                  <a:schemeClr val="tx1"/>
                </a:solidFill>
                <a:effectLst/>
                <a:latin typeface="+mn-lt"/>
                <a:ea typeface="+mn-ea"/>
                <a:cs typeface="+mn-cs"/>
              </a:rPr>
              <a:t>SOAP</a:t>
            </a:r>
            <a:r>
              <a:rPr lang="cs-CZ" sz="1200" b="0" i="0" kern="1200" baseline="0">
                <a:solidFill>
                  <a:schemeClr val="tx1"/>
                </a:solidFill>
                <a:effectLst/>
                <a:latin typeface="+mn-lt"/>
                <a:ea typeface="+mn-ea"/>
                <a:cs typeface="+mn-cs"/>
              </a:rPr>
              <a:t>, určený pro volání procedur za využití </a:t>
            </a:r>
            <a:r>
              <a:rPr lang="cs-CZ" sz="1200" b="1" i="0" kern="1200" baseline="0">
                <a:solidFill>
                  <a:schemeClr val="tx1"/>
                </a:solidFill>
                <a:effectLst/>
                <a:latin typeface="+mn-lt"/>
                <a:ea typeface="+mn-ea"/>
                <a:cs typeface="+mn-cs"/>
              </a:rPr>
              <a:t>XML</a:t>
            </a:r>
            <a:r>
              <a:rPr lang="cs-CZ" sz="1200" b="0" i="0" kern="1200" baseline="0">
                <a:solidFill>
                  <a:schemeClr val="tx1"/>
                </a:solidFill>
                <a:effectLst/>
                <a:latin typeface="+mn-lt"/>
                <a:ea typeface="+mn-ea"/>
                <a:cs typeface="+mn-cs"/>
              </a:rPr>
              <a:t>. Jeho cílem je snazší </a:t>
            </a:r>
            <a:r>
              <a:rPr lang="cs-CZ" sz="1200" b="1" i="0" kern="1200" baseline="0">
                <a:solidFill>
                  <a:schemeClr val="tx1"/>
                </a:solidFill>
                <a:effectLst/>
                <a:latin typeface="+mn-lt"/>
                <a:ea typeface="+mn-ea"/>
                <a:cs typeface="+mn-cs"/>
              </a:rPr>
              <a:t>sdílení informací různých aplikací</a:t>
            </a:r>
            <a:r>
              <a:rPr lang="cs-CZ" sz="1200" b="0" i="0" kern="1200" baseline="0">
                <a:solidFill>
                  <a:schemeClr val="tx1"/>
                </a:solidFill>
                <a:effectLst/>
                <a:latin typeface="+mn-lt"/>
                <a:ea typeface="+mn-ea"/>
                <a:cs typeface="+mn-cs"/>
              </a:rPr>
              <a:t>, běžících v různých prostředích nebo v různých jazycích. Jedná se tedy o nástroj odstraňující bariéry mezi odlišnými platformami. Dnes je využíván </a:t>
            </a:r>
            <a:r>
              <a:rPr lang="cs-CZ" sz="1200" b="1" i="0" kern="1200" baseline="0">
                <a:solidFill>
                  <a:schemeClr val="tx1"/>
                </a:solidFill>
                <a:effectLst/>
                <a:latin typeface="+mn-lt"/>
                <a:ea typeface="+mn-ea"/>
                <a:cs typeface="+mn-cs"/>
              </a:rPr>
              <a:t>převážně bankami a pojišťovnami</a:t>
            </a:r>
            <a:r>
              <a:rPr lang="en-US" sz="1200" b="0" i="0" kern="1200" baseline="0">
                <a:solidFill>
                  <a:schemeClr val="tx1"/>
                </a:solidFill>
                <a:effectLst/>
                <a:latin typeface="+mn-lt"/>
                <a:ea typeface="+mn-ea"/>
                <a:cs typeface="+mn-cs"/>
              </a:rPr>
              <a:t>; v</a:t>
            </a:r>
            <a:r>
              <a:rPr lang="cs-CZ" sz="1200" b="0" i="0" kern="1200" baseline="0">
                <a:solidFill>
                  <a:schemeClr val="tx1"/>
                </a:solidFill>
                <a:effectLst/>
                <a:latin typeface="+mn-lt"/>
                <a:ea typeface="+mn-ea"/>
                <a:cs typeface="+mn-cs"/>
              </a:rPr>
              <a:t> ČR tento typ API využívá systém EET. </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V širším měřítku je ovšem vytlačován </a:t>
            </a:r>
            <a:r>
              <a:rPr lang="cs-CZ" sz="1200" b="1" i="0" kern="1200" baseline="0">
                <a:solidFill>
                  <a:schemeClr val="tx1"/>
                </a:solidFill>
                <a:effectLst/>
                <a:latin typeface="+mn-lt"/>
                <a:ea typeface="+mn-ea"/>
                <a:cs typeface="+mn-cs"/>
              </a:rPr>
              <a:t>REST API </a:t>
            </a:r>
            <a:r>
              <a:rPr lang="cs-CZ" sz="1200" b="0" i="0" kern="1200" baseline="0">
                <a:solidFill>
                  <a:schemeClr val="tx1"/>
                </a:solidFill>
                <a:effectLst/>
                <a:latin typeface="+mn-lt"/>
                <a:ea typeface="+mn-ea"/>
                <a:cs typeface="+mn-cs"/>
              </a:rPr>
              <a:t>(někdy </a:t>
            </a:r>
            <a:r>
              <a:rPr lang="cs-CZ" sz="1200" b="0" i="1" kern="1200" baseline="0" err="1">
                <a:solidFill>
                  <a:schemeClr val="tx1"/>
                </a:solidFill>
                <a:effectLst/>
                <a:latin typeface="+mn-lt"/>
                <a:ea typeface="+mn-ea"/>
                <a:cs typeface="+mn-cs"/>
              </a:rPr>
              <a:t>RESTfull</a:t>
            </a:r>
            <a:r>
              <a:rPr lang="cs-CZ" sz="1200" b="0" i="1" kern="1200" baseline="0">
                <a:solidFill>
                  <a:schemeClr val="tx1"/>
                </a:solidFill>
                <a:effectLst/>
                <a:latin typeface="+mn-lt"/>
                <a:ea typeface="+mn-ea"/>
                <a:cs typeface="+mn-cs"/>
              </a:rPr>
              <a:t> API</a:t>
            </a:r>
            <a:r>
              <a:rPr lang="cs-CZ" sz="1200" b="0" i="0" kern="1200" baseline="0">
                <a:solidFill>
                  <a:schemeClr val="tx1"/>
                </a:solidFill>
                <a:effectLst/>
                <a:latin typeface="+mn-lt"/>
                <a:ea typeface="+mn-ea"/>
                <a:cs typeface="+mn-cs"/>
              </a:rPr>
              <a:t>). REST API je, na rozdíl od SOAP, </a:t>
            </a:r>
            <a:r>
              <a:rPr lang="cs-CZ" sz="1200" b="1" i="0" kern="1200" baseline="0">
                <a:solidFill>
                  <a:schemeClr val="tx1"/>
                </a:solidFill>
                <a:effectLst/>
                <a:latin typeface="+mn-lt"/>
                <a:ea typeface="+mn-ea"/>
                <a:cs typeface="+mn-cs"/>
              </a:rPr>
              <a:t>architektura fungující na principu klient-server</a:t>
            </a:r>
            <a:r>
              <a:rPr lang="cs-CZ" sz="1200" b="0" i="0" kern="1200" baseline="0">
                <a:solidFill>
                  <a:schemeClr val="tx1"/>
                </a:solidFill>
                <a:effectLst/>
                <a:latin typeface="+mn-lt"/>
                <a:ea typeface="+mn-ea"/>
                <a:cs typeface="+mn-cs"/>
              </a:rPr>
              <a:t>, kdy veškerá uživatelská data zůstávají uložena na straně klienta. Díky tomu by nemělo dojít k úniku citlivých dat. Jedná se o pravděpodobně nejpoužívanější řešení určené k tvorbě aplikačních rozhraní. Ke své funkci využívá HTTP protokol.</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Následníkem REST API je </a:t>
            </a:r>
            <a:r>
              <a:rPr lang="cs-CZ" sz="1200" b="1" i="0" kern="1200" baseline="0">
                <a:solidFill>
                  <a:schemeClr val="tx1"/>
                </a:solidFill>
                <a:effectLst/>
                <a:latin typeface="+mn-lt"/>
                <a:ea typeface="+mn-ea"/>
                <a:cs typeface="+mn-cs"/>
              </a:rPr>
              <a:t>GRAPHQL</a:t>
            </a:r>
            <a:r>
              <a:rPr lang="cs-CZ" sz="1200" b="0" i="0" kern="1200" baseline="0">
                <a:solidFill>
                  <a:schemeClr val="tx1"/>
                </a:solidFill>
                <a:effectLst/>
                <a:latin typeface="+mn-lt"/>
                <a:ea typeface="+mn-ea"/>
                <a:cs typeface="+mn-cs"/>
              </a:rPr>
              <a:t>, původně vyvíjené Facebookem, který ho také používá v rámci své sociální sítě. Časem se z něj stal open-source a může tak být bezplatně využíván širokou veřejností. GRAPHQL je </a:t>
            </a:r>
            <a:r>
              <a:rPr lang="cs-CZ" sz="1200" b="1" i="0" kern="1200" baseline="0">
                <a:solidFill>
                  <a:schemeClr val="tx1"/>
                </a:solidFill>
                <a:effectLst/>
                <a:latin typeface="+mn-lt"/>
                <a:ea typeface="+mn-ea"/>
                <a:cs typeface="+mn-cs"/>
              </a:rPr>
              <a:t>jazyk dotazů</a:t>
            </a:r>
            <a:r>
              <a:rPr lang="cs-CZ" sz="1200" b="0" i="0" kern="1200" baseline="0">
                <a:solidFill>
                  <a:schemeClr val="tx1"/>
                </a:solidFill>
                <a:effectLst/>
                <a:latin typeface="+mn-lt"/>
                <a:ea typeface="+mn-ea"/>
                <a:cs typeface="+mn-cs"/>
              </a:rPr>
              <a:t>, který běží </a:t>
            </a:r>
            <a:r>
              <a:rPr lang="cs-CZ" sz="1200" b="1" i="0" kern="1200" baseline="0">
                <a:solidFill>
                  <a:schemeClr val="tx1"/>
                </a:solidFill>
                <a:effectLst/>
                <a:latin typeface="+mn-lt"/>
                <a:ea typeface="+mn-ea"/>
                <a:cs typeface="+mn-cs"/>
              </a:rPr>
              <a:t>na straně serveru</a:t>
            </a:r>
            <a:r>
              <a:rPr lang="cs-CZ" sz="1200" b="0" i="0" kern="1200" baseline="0">
                <a:solidFill>
                  <a:schemeClr val="tx1"/>
                </a:solidFill>
                <a:effectLst/>
                <a:latin typeface="+mn-lt"/>
                <a:ea typeface="+mn-ea"/>
                <a:cs typeface="+mn-cs"/>
              </a:rPr>
              <a:t>. Umožňuje stahovat data </a:t>
            </a:r>
            <a:r>
              <a:rPr lang="cs-CZ" sz="1200" b="1" i="0" kern="1200" baseline="0">
                <a:solidFill>
                  <a:schemeClr val="tx1"/>
                </a:solidFill>
                <a:effectLst/>
                <a:latin typeface="+mn-lt"/>
                <a:ea typeface="+mn-ea"/>
                <a:cs typeface="+mn-cs"/>
              </a:rPr>
              <a:t>z více zdrojů najednou</a:t>
            </a:r>
            <a:r>
              <a:rPr lang="cs-CZ" sz="1200" b="0" i="0" kern="1200" baseline="0">
                <a:solidFill>
                  <a:schemeClr val="tx1"/>
                </a:solidFill>
                <a:effectLst/>
                <a:latin typeface="+mn-lt"/>
                <a:ea typeface="+mn-ea"/>
                <a:cs typeface="+mn-cs"/>
              </a:rPr>
              <a:t>, což znatelně ulehčuje práci programátorů. Nabízí </a:t>
            </a:r>
            <a:r>
              <a:rPr lang="cs-CZ" sz="1200" b="1" i="0" kern="1200" baseline="0">
                <a:solidFill>
                  <a:schemeClr val="tx1"/>
                </a:solidFill>
                <a:effectLst/>
                <a:latin typeface="+mn-lt"/>
                <a:ea typeface="+mn-ea"/>
                <a:cs typeface="+mn-cs"/>
              </a:rPr>
              <a:t>větší rychlost zpracování </a:t>
            </a:r>
            <a:r>
              <a:rPr lang="cs-CZ" sz="1200" b="0" i="0" kern="1200" baseline="0">
                <a:solidFill>
                  <a:schemeClr val="tx1"/>
                </a:solidFill>
                <a:effectLst/>
                <a:latin typeface="+mn-lt"/>
                <a:ea typeface="+mn-ea"/>
                <a:cs typeface="+mn-cs"/>
              </a:rPr>
              <a:t>než REST API, má bohatší škálu využití, </a:t>
            </a:r>
            <a:r>
              <a:rPr lang="cs-CZ" sz="1200" b="1" i="0" kern="1200" baseline="0">
                <a:solidFill>
                  <a:schemeClr val="tx1"/>
                </a:solidFill>
                <a:effectLst/>
                <a:latin typeface="+mn-lt"/>
                <a:ea typeface="+mn-ea"/>
                <a:cs typeface="+mn-cs"/>
              </a:rPr>
              <a:t>není závislý na architektuře </a:t>
            </a:r>
            <a:r>
              <a:rPr lang="cs-CZ" sz="1200" b="0" i="0" kern="1200" baseline="0">
                <a:solidFill>
                  <a:schemeClr val="tx1"/>
                </a:solidFill>
                <a:effectLst/>
                <a:latin typeface="+mn-lt"/>
                <a:ea typeface="+mn-ea"/>
                <a:cs typeface="+mn-cs"/>
              </a:rPr>
              <a:t>a lze ho implementovat i nad stávající REST API.</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5</a:t>
            </a:fld>
            <a:endParaRPr lang="cs-CZ"/>
          </a:p>
        </p:txBody>
      </p:sp>
    </p:spTree>
    <p:extLst>
      <p:ext uri="{BB962C8B-B14F-4D97-AF65-F5344CB8AC3E}">
        <p14:creationId xmlns:p14="http://schemas.microsoft.com/office/powerpoint/2010/main" val="4134824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REST API </a:t>
            </a:r>
            <a:r>
              <a:rPr lang="cs-CZ" sz="1200" b="0" i="0" u="none" strike="noStrike" kern="1200" baseline="0">
                <a:solidFill>
                  <a:schemeClr val="tx1"/>
                </a:solidFill>
                <a:latin typeface="+mn-lt"/>
                <a:ea typeface="+mn-ea"/>
                <a:cs typeface="+mn-cs"/>
              </a:rPr>
              <a:t>je architektura rozhraní </a:t>
            </a:r>
            <a:r>
              <a:rPr lang="cs-CZ" sz="1200" b="1" i="0" u="none" strike="noStrike" kern="1200" baseline="0">
                <a:solidFill>
                  <a:schemeClr val="tx1"/>
                </a:solidFill>
                <a:latin typeface="+mn-lt"/>
                <a:ea typeface="+mn-ea"/>
                <a:cs typeface="+mn-cs"/>
              </a:rPr>
              <a:t>pro distribuované systémy</a:t>
            </a:r>
            <a:r>
              <a:rPr lang="cs-CZ" sz="1200" b="0" i="0" u="none" strike="noStrike" kern="1200" baseline="0">
                <a:solidFill>
                  <a:schemeClr val="tx1"/>
                </a:solidFill>
                <a:latin typeface="+mn-lt"/>
                <a:ea typeface="+mn-ea"/>
                <a:cs typeface="+mn-cs"/>
              </a:rPr>
              <a:t>. Úzce souvisí s HTTP a je datově orientovaná - určuje způsoby, jakými lze přistupovat k datům.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Odděluje klientskou a serverovou část, díky čemuž je stejně jako </a:t>
            </a:r>
            <a:r>
              <a:rPr lang="cs-CZ" sz="1200" b="0" i="0" u="none" strike="noStrike" kern="1200" baseline="0" err="1">
                <a:solidFill>
                  <a:schemeClr val="tx1"/>
                </a:solidFill>
                <a:latin typeface="+mn-lt"/>
                <a:ea typeface="+mn-ea"/>
                <a:cs typeface="+mn-cs"/>
              </a:rPr>
              <a:t>GraphQL</a:t>
            </a:r>
            <a:r>
              <a:rPr lang="cs-CZ" sz="1200" b="0" i="0" u="none" strike="noStrike" kern="1200" baseline="0">
                <a:solidFill>
                  <a:schemeClr val="tx1"/>
                </a:solidFill>
                <a:latin typeface="+mn-lt"/>
                <a:ea typeface="+mn-ea"/>
                <a:cs typeface="+mn-cs"/>
              </a:rPr>
              <a:t> nezávislá na platformě a umožňuje nezávislý vývoj serveru a klienta. Klient pak při dotazech potřebuje znát tzv. </a:t>
            </a:r>
            <a:r>
              <a:rPr lang="cs-CZ" sz="1200" b="1" i="0" u="none" strike="noStrike" kern="1200" baseline="0" err="1">
                <a:solidFill>
                  <a:schemeClr val="tx1"/>
                </a:solidFill>
                <a:latin typeface="+mn-lt"/>
                <a:ea typeface="+mn-ea"/>
                <a:cs typeface="+mn-cs"/>
              </a:rPr>
              <a:t>endpointy</a:t>
            </a:r>
            <a:r>
              <a:rPr lang="cs-CZ" sz="1200" b="0" i="0" u="none" strike="noStrike" kern="1200" baseline="0">
                <a:solidFill>
                  <a:schemeClr val="tx1"/>
                </a:solidFill>
                <a:latin typeface="+mn-lt"/>
                <a:ea typeface="+mn-ea"/>
                <a:cs typeface="+mn-cs"/>
              </a:rPr>
              <a:t> (koncové body - předepsané URL požadavky), na které zasílá dotazy (případně i data).</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Komunikace</a:t>
            </a:r>
            <a:r>
              <a:rPr lang="cs-CZ" sz="1200" b="0" i="0" u="none" strike="noStrike" kern="1200" baseline="0">
                <a:solidFill>
                  <a:schemeClr val="tx1"/>
                </a:solidFill>
                <a:latin typeface="+mn-lt"/>
                <a:ea typeface="+mn-ea"/>
                <a:cs typeface="+mn-cs"/>
              </a:rPr>
              <a:t> mezi klientem a serverem je </a:t>
            </a:r>
            <a:r>
              <a:rPr lang="cs-CZ" sz="1200" b="1" i="0" u="none" strike="noStrike" kern="1200" baseline="0" err="1">
                <a:solidFill>
                  <a:schemeClr val="tx1"/>
                </a:solidFill>
                <a:latin typeface="+mn-lt"/>
                <a:ea typeface="+mn-ea"/>
                <a:cs typeface="+mn-cs"/>
              </a:rPr>
              <a:t>bezestavová</a:t>
            </a:r>
            <a:r>
              <a:rPr lang="cs-CZ" sz="1200" b="0" i="0" u="none" strike="noStrike" kern="1200" baseline="0">
                <a:solidFill>
                  <a:schemeClr val="tx1"/>
                </a:solidFill>
                <a:latin typeface="+mn-lt"/>
                <a:ea typeface="+mn-ea"/>
                <a:cs typeface="+mn-cs"/>
              </a:rPr>
              <a:t>, server neukládá žádné informace a veškerou odpovědnost přenáší na klienta.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Klient tedy musí dotaz uspořádat tak, aby byly využity všechny související koncové body, přičemž má každý zdroj svůj vlastní identifikátor, který musí být v případě nutnosti zavolán.</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Za účelem </a:t>
            </a:r>
            <a:r>
              <a:rPr lang="cs-CZ" sz="1200" b="1" i="0" u="none" strike="noStrike" kern="1200" baseline="0">
                <a:solidFill>
                  <a:schemeClr val="tx1"/>
                </a:solidFill>
                <a:latin typeface="+mn-lt"/>
                <a:ea typeface="+mn-ea"/>
                <a:cs typeface="+mn-cs"/>
              </a:rPr>
              <a:t>snížení latence </a:t>
            </a:r>
            <a:r>
              <a:rPr lang="cs-CZ" sz="1200" b="0" i="0" u="none" strike="noStrike" kern="1200" baseline="0">
                <a:solidFill>
                  <a:schemeClr val="tx1"/>
                </a:solidFill>
                <a:latin typeface="+mn-lt"/>
                <a:ea typeface="+mn-ea"/>
                <a:cs typeface="+mn-cs"/>
              </a:rPr>
              <a:t>(odezvy) REST API využívá </a:t>
            </a:r>
            <a:r>
              <a:rPr lang="cs-CZ" sz="1200" b="1" i="0" u="none" strike="noStrike" kern="1200" baseline="0" err="1">
                <a:solidFill>
                  <a:schemeClr val="tx1"/>
                </a:solidFill>
                <a:latin typeface="+mn-lt"/>
                <a:ea typeface="+mn-ea"/>
                <a:cs typeface="+mn-cs"/>
              </a:rPr>
              <a:t>cache</a:t>
            </a:r>
            <a:r>
              <a:rPr lang="cs-CZ" sz="1200" b="0" i="0" u="none" strike="noStrike" kern="1200" baseline="0">
                <a:solidFill>
                  <a:schemeClr val="tx1"/>
                </a:solidFill>
                <a:latin typeface="+mn-lt"/>
                <a:ea typeface="+mn-ea"/>
                <a:cs typeface="+mn-cs"/>
              </a:rPr>
              <a:t>, </a:t>
            </a:r>
            <a:r>
              <a:rPr lang="cs-CZ" sz="1200" b="0" i="0" u="none" strike="noStrike" kern="1200" baseline="0" err="1">
                <a:solidFill>
                  <a:schemeClr val="tx1"/>
                </a:solidFill>
                <a:latin typeface="+mn-lt"/>
                <a:ea typeface="+mn-ea"/>
                <a:cs typeface="+mn-cs"/>
              </a:rPr>
              <a:t>mezipaměť</a:t>
            </a:r>
            <a:r>
              <a:rPr lang="cs-CZ" sz="1200" b="0" i="0" u="none" strike="noStrike" kern="1200" baseline="0">
                <a:solidFill>
                  <a:schemeClr val="tx1"/>
                </a:solidFill>
                <a:latin typeface="+mn-lt"/>
                <a:ea typeface="+mn-ea"/>
                <a:cs typeface="+mn-cs"/>
              </a:rPr>
              <a:t>, do které ukládá dotazy při větším objemu dat, nebo před dalším použitím. Data tedy musejí být označena buď jako </a:t>
            </a:r>
            <a:r>
              <a:rPr lang="cs-CZ" sz="1200" b="0" i="0" u="none" strike="noStrike" kern="1200" baseline="0" err="1">
                <a:solidFill>
                  <a:schemeClr val="tx1"/>
                </a:solidFill>
                <a:latin typeface="+mn-lt"/>
                <a:ea typeface="+mn-ea"/>
                <a:cs typeface="+mn-cs"/>
              </a:rPr>
              <a:t>kešovatelná</a:t>
            </a:r>
            <a:r>
              <a:rPr lang="cs-CZ" sz="1200" b="0" i="0" u="none" strike="noStrike" kern="1200" baseline="0">
                <a:solidFill>
                  <a:schemeClr val="tx1"/>
                </a:solidFill>
                <a:latin typeface="+mn-lt"/>
                <a:ea typeface="+mn-ea"/>
                <a:cs typeface="+mn-cs"/>
              </a:rPr>
              <a:t>, nebo </a:t>
            </a:r>
            <a:r>
              <a:rPr lang="cs-CZ" sz="1200" b="0" i="0" u="none" strike="noStrike" kern="1200" baseline="0" err="1">
                <a:solidFill>
                  <a:schemeClr val="tx1"/>
                </a:solidFill>
                <a:latin typeface="+mn-lt"/>
                <a:ea typeface="+mn-ea"/>
                <a:cs typeface="+mn-cs"/>
              </a:rPr>
              <a:t>nekešovatelná</a:t>
            </a:r>
            <a:r>
              <a:rPr lang="cs-CZ" sz="1200" b="0" i="0" u="none" strike="noStrike" kern="1200" baseline="0">
                <a:solidFill>
                  <a:schemeClr val="tx1"/>
                </a:solidFill>
                <a:latin typeface="+mn-lt"/>
                <a:ea typeface="+mn-ea"/>
                <a:cs typeface="+mn-cs"/>
              </a:rPr>
              <a:t>. Pokud jsou </a:t>
            </a:r>
            <a:r>
              <a:rPr lang="cs-CZ" sz="1200" b="0" i="0" u="none" strike="noStrike" kern="1200" baseline="0" err="1">
                <a:solidFill>
                  <a:schemeClr val="tx1"/>
                </a:solidFill>
                <a:latin typeface="+mn-lt"/>
                <a:ea typeface="+mn-ea"/>
                <a:cs typeface="+mn-cs"/>
              </a:rPr>
              <a:t>kešovatelná</a:t>
            </a:r>
            <a:r>
              <a:rPr lang="cs-CZ" sz="1200" b="0" i="0" u="none" strike="noStrike" kern="1200" baseline="0">
                <a:solidFill>
                  <a:schemeClr val="tx1"/>
                </a:solidFill>
                <a:latin typeface="+mn-lt"/>
                <a:ea typeface="+mn-ea"/>
                <a:cs typeface="+mn-cs"/>
              </a:rPr>
              <a:t>, systém předpokládá, že se s nimi bude v budoucnu ještě pracovat a ponechá je ve zmíněné </a:t>
            </a:r>
            <a:r>
              <a:rPr lang="cs-CZ" sz="1200" b="0" i="0" u="none" strike="noStrike" kern="1200" baseline="0" err="1">
                <a:solidFill>
                  <a:schemeClr val="tx1"/>
                </a:solidFill>
                <a:latin typeface="+mn-lt"/>
                <a:ea typeface="+mn-ea"/>
                <a:cs typeface="+mn-cs"/>
              </a:rPr>
              <a:t>mezipaměti</a:t>
            </a:r>
            <a:r>
              <a:rPr lang="cs-CZ" sz="1200" b="0" i="0" u="none" strike="noStrike" kern="1200" baseline="0">
                <a:solidFill>
                  <a:schemeClr val="tx1"/>
                </a:solidFill>
                <a:latin typeface="+mn-lt"/>
                <a:ea typeface="+mn-ea"/>
                <a:cs typeface="+mn-cs"/>
              </a:rPr>
              <a:t>. Touto cestou se zlepšuje výkon na straně klienta. Na druhou stranu ovšem narůstá šance na ztrátu aktuálnosti informací.</a:t>
            </a:r>
          </a:p>
          <a:p>
            <a:pPr marL="171450" indent="-171450">
              <a:buFont typeface="Arial" panose="020B0604020202020204" pitchFamily="34" charset="0"/>
              <a:buChar char="•"/>
            </a:pPr>
            <a:endParaRPr lang="cs-CZ" sz="1200" b="0" i="0" u="none" strike="noStrike" kern="1200" baseline="0">
              <a:solidFill>
                <a:schemeClr val="tx1"/>
              </a:solidFill>
              <a:latin typeface="+mn-lt"/>
              <a:ea typeface="+mn-ea"/>
              <a:cs typeface="+mn-cs"/>
            </a:endParaRP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Další informace: https://www.rascasone.com/cs/blog/co-je-graphql-versus-rest, https://www.itnetwork.cz/programovani/nezarazene/stoparuv-pruvodce-rest-api/</a:t>
            </a:r>
          </a:p>
          <a:p>
            <a:pPr marL="0" indent="0">
              <a:buFont typeface="Arial" panose="020B0604020202020204" pitchFamily="34" charset="0"/>
              <a:buNone/>
            </a:pPr>
            <a:r>
              <a:rPr lang="cs-CZ" sz="1200" b="0" i="0" kern="1200" baseline="0">
                <a:solidFill>
                  <a:schemeClr val="tx1"/>
                </a:solidFill>
                <a:effectLst/>
                <a:latin typeface="+mn-lt"/>
                <a:ea typeface="+mn-ea"/>
                <a:cs typeface="+mn-cs"/>
              </a:rPr>
              <a:t> </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6</a:t>
            </a:fld>
            <a:endParaRPr lang="cs-CZ"/>
          </a:p>
        </p:txBody>
      </p:sp>
    </p:spTree>
    <p:extLst>
      <p:ext uri="{BB962C8B-B14F-4D97-AF65-F5344CB8AC3E}">
        <p14:creationId xmlns:p14="http://schemas.microsoft.com/office/powerpoint/2010/main" val="113539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kern="1200">
                <a:solidFill>
                  <a:schemeClr val="tx1"/>
                </a:solidFill>
                <a:effectLst/>
                <a:latin typeface="+mn-lt"/>
                <a:ea typeface="+mn-ea"/>
                <a:cs typeface="+mn-cs"/>
              </a:rPr>
              <a:t>WebSocket</a:t>
            </a:r>
            <a:r>
              <a:rPr lang="cs-CZ" sz="1200" b="0" i="0" kern="1200">
                <a:solidFill>
                  <a:schemeClr val="tx1"/>
                </a:solidFill>
                <a:effectLst/>
                <a:latin typeface="+mn-lt"/>
                <a:ea typeface="+mn-ea"/>
                <a:cs typeface="+mn-cs"/>
              </a:rPr>
              <a:t> je nezávislý počítačový </a:t>
            </a:r>
            <a:r>
              <a:rPr lang="cs-CZ" sz="1200" b="1" i="0" kern="1200">
                <a:solidFill>
                  <a:schemeClr val="tx1"/>
                </a:solidFill>
                <a:effectLst/>
                <a:latin typeface="+mn-lt"/>
                <a:ea typeface="+mn-ea"/>
                <a:cs typeface="+mn-cs"/>
              </a:rPr>
              <a:t>komunikační protokol</a:t>
            </a:r>
            <a:r>
              <a:rPr lang="cs-CZ" sz="1200" b="0" i="0" kern="1200">
                <a:solidFill>
                  <a:schemeClr val="tx1"/>
                </a:solidFill>
                <a:effectLst/>
                <a:latin typeface="+mn-lt"/>
                <a:ea typeface="+mn-ea"/>
                <a:cs typeface="+mn-cs"/>
              </a:rPr>
              <a:t>, poskytující </a:t>
            </a:r>
            <a:r>
              <a:rPr lang="cs-CZ" sz="1200" b="1" i="0" kern="1200">
                <a:solidFill>
                  <a:schemeClr val="tx1"/>
                </a:solidFill>
                <a:effectLst/>
                <a:latin typeface="+mn-lt"/>
                <a:ea typeface="+mn-ea"/>
                <a:cs typeface="+mn-cs"/>
              </a:rPr>
              <a:t>plně duplexní (obousměrný) komunikační kanál přes jediné TCP připojení</a:t>
            </a:r>
            <a:r>
              <a:rPr lang="cs-CZ" sz="1200" b="0" i="0" kern="1200">
                <a:solidFill>
                  <a:schemeClr val="tx1"/>
                </a:solidFill>
                <a:effectLst/>
                <a:latin typeface="+mn-lt"/>
                <a:ea typeface="+mn-ea"/>
                <a:cs typeface="+mn-cs"/>
              </a:rPr>
              <a:t>.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Je navržen tak, aby mohl být prováděn ve webových prohlížečích a na webových serverech, ale může být použita jakákoliv klientská a serverová aplikace. </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Jeho jediný vztah k HTTP je, že jeho </a:t>
            </a:r>
            <a:r>
              <a:rPr lang="cs-CZ" sz="1200" b="0" i="1" kern="1200">
                <a:solidFill>
                  <a:schemeClr val="tx1"/>
                </a:solidFill>
                <a:effectLst/>
                <a:latin typeface="+mn-lt"/>
                <a:ea typeface="+mn-ea"/>
                <a:cs typeface="+mn-cs"/>
              </a:rPr>
              <a:t>handshake</a:t>
            </a:r>
            <a:r>
              <a:rPr lang="cs-CZ" sz="1200" b="0" i="0" kern="1200">
                <a:solidFill>
                  <a:schemeClr val="tx1"/>
                </a:solidFill>
                <a:effectLst/>
                <a:latin typeface="+mn-lt"/>
                <a:ea typeface="+mn-ea"/>
                <a:cs typeface="+mn-cs"/>
              </a:rPr>
              <a:t> (navázání spojení) je interpretováno HTTP servery jako požadavek na upgrade.</a:t>
            </a:r>
          </a:p>
          <a:p>
            <a:pPr marL="171450" indent="-171450">
              <a:buFont typeface="Arial" panose="020B0604020202020204" pitchFamily="34" charset="0"/>
              <a:buChar char="•"/>
            </a:pPr>
            <a:r>
              <a:rPr lang="cs-CZ" sz="1200" b="0" i="0" kern="1200">
                <a:solidFill>
                  <a:schemeClr val="tx1"/>
                </a:solidFill>
                <a:effectLst/>
                <a:latin typeface="+mn-lt"/>
                <a:ea typeface="+mn-ea"/>
                <a:cs typeface="+mn-cs"/>
              </a:rPr>
              <a:t>Umožňuje interakci mezi prohlížečem a webovým serverem s nižší režií, </a:t>
            </a:r>
            <a:r>
              <a:rPr lang="cs-CZ" sz="1200" b="1" i="0" kern="1200">
                <a:solidFill>
                  <a:schemeClr val="tx1"/>
                </a:solidFill>
                <a:effectLst/>
                <a:latin typeface="+mn-lt"/>
                <a:ea typeface="+mn-ea"/>
                <a:cs typeface="+mn-cs"/>
              </a:rPr>
              <a:t>usnadňuje real-time přenos dat</a:t>
            </a:r>
            <a:r>
              <a:rPr lang="cs-CZ" sz="1200" b="0" i="0" kern="1200">
                <a:solidFill>
                  <a:schemeClr val="tx1"/>
                </a:solidFill>
                <a:effectLst/>
                <a:latin typeface="+mn-lt"/>
                <a:ea typeface="+mn-ea"/>
                <a:cs typeface="+mn-cs"/>
              </a:rPr>
              <a:t>. Využívá</a:t>
            </a:r>
            <a:r>
              <a:rPr lang="cs-CZ" sz="1200" b="0" i="0" kern="1200" baseline="0">
                <a:solidFill>
                  <a:schemeClr val="tx1"/>
                </a:solidFill>
                <a:effectLst/>
                <a:latin typeface="+mn-lt"/>
                <a:ea typeface="+mn-ea"/>
                <a:cs typeface="+mn-cs"/>
              </a:rPr>
              <a:t> se pro vytváření aplikací v reálném čase, jako jsou </a:t>
            </a:r>
            <a:r>
              <a:rPr lang="cs-CZ" sz="1200" b="1" i="0" kern="1200" baseline="0">
                <a:solidFill>
                  <a:schemeClr val="tx1"/>
                </a:solidFill>
                <a:effectLst/>
                <a:latin typeface="+mn-lt"/>
                <a:ea typeface="+mn-ea"/>
                <a:cs typeface="+mn-cs"/>
              </a:rPr>
              <a:t>online chaty</a:t>
            </a:r>
            <a:r>
              <a:rPr lang="cs-CZ" sz="1200" b="0" i="0" kern="1200" baseline="0">
                <a:solidFill>
                  <a:schemeClr val="tx1"/>
                </a:solidFill>
                <a:effectLst/>
                <a:latin typeface="+mn-lt"/>
                <a:ea typeface="+mn-ea"/>
                <a:cs typeface="+mn-cs"/>
              </a:rPr>
              <a:t>, </a:t>
            </a:r>
            <a:r>
              <a:rPr lang="cs-CZ" sz="1200" b="1" i="0" kern="1200" baseline="0">
                <a:solidFill>
                  <a:schemeClr val="tx1"/>
                </a:solidFill>
                <a:effectLst/>
                <a:latin typeface="+mn-lt"/>
                <a:ea typeface="+mn-ea"/>
                <a:cs typeface="+mn-cs"/>
              </a:rPr>
              <a:t>kooperativní služby </a:t>
            </a:r>
            <a:r>
              <a:rPr lang="cs-CZ" sz="1200" b="0" i="0" kern="1200" baseline="0">
                <a:solidFill>
                  <a:schemeClr val="tx1"/>
                </a:solidFill>
                <a:effectLst/>
                <a:latin typeface="+mn-lt"/>
                <a:ea typeface="+mn-ea"/>
                <a:cs typeface="+mn-cs"/>
              </a:rPr>
              <a:t>(např. sdílená tabule, videokonference), </a:t>
            </a:r>
            <a:r>
              <a:rPr lang="cs-CZ" sz="1200" b="1" i="0" kern="1200" baseline="0">
                <a:solidFill>
                  <a:schemeClr val="tx1"/>
                </a:solidFill>
                <a:effectLst/>
                <a:latin typeface="+mn-lt"/>
                <a:ea typeface="+mn-ea"/>
                <a:cs typeface="+mn-cs"/>
              </a:rPr>
              <a:t>online hry </a:t>
            </a:r>
            <a:r>
              <a:rPr lang="cs-CZ" sz="1200" b="0" i="0" kern="1200" baseline="0">
                <a:solidFill>
                  <a:schemeClr val="tx1"/>
                </a:solidFill>
                <a:effectLst/>
                <a:latin typeface="+mn-lt"/>
                <a:ea typeface="+mn-ea"/>
                <a:cs typeface="+mn-cs"/>
              </a:rPr>
              <a:t>apod.</a:t>
            </a:r>
            <a:endParaRPr lang="cs-CZ" sz="1200" b="0" i="0" kern="120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a:solidFill>
                  <a:schemeClr val="tx1"/>
                </a:solidFill>
                <a:effectLst/>
                <a:latin typeface="+mn-lt"/>
                <a:ea typeface="+mn-ea"/>
                <a:cs typeface="+mn-cs"/>
              </a:rPr>
              <a:t>V současné době je </a:t>
            </a:r>
            <a:r>
              <a:rPr lang="cs-CZ" sz="1200" b="1" i="0" kern="1200">
                <a:solidFill>
                  <a:schemeClr val="tx1"/>
                </a:solidFill>
                <a:effectLst/>
                <a:latin typeface="+mn-lt"/>
                <a:ea typeface="+mn-ea"/>
                <a:cs typeface="+mn-cs"/>
              </a:rPr>
              <a:t>podporován většinou hlavních prohlížečů</a:t>
            </a:r>
            <a:r>
              <a:rPr lang="cs-CZ" sz="1200" b="0" i="0" kern="1200">
                <a:solidFill>
                  <a:schemeClr val="tx1"/>
                </a:solidFill>
                <a:effectLst/>
                <a:latin typeface="+mn-lt"/>
                <a:ea typeface="+mn-ea"/>
                <a:cs typeface="+mn-cs"/>
              </a:rPr>
              <a:t>, vyžaduje však podporu také na straně serveru.</a:t>
            </a:r>
            <a:r>
              <a:rPr lang="cs-CZ" sz="1200" b="0" i="0" kern="1200" baseline="0">
                <a:solidFill>
                  <a:schemeClr val="tx1"/>
                </a:solidFill>
                <a:effectLst/>
                <a:latin typeface="+mn-lt"/>
                <a:ea typeface="+mn-ea"/>
                <a:cs typeface="+mn-cs"/>
              </a:rPr>
              <a:t> </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baseline="0">
                <a:solidFill>
                  <a:schemeClr val="tx1"/>
                </a:solidFill>
                <a:effectLst/>
                <a:latin typeface="+mn-lt"/>
                <a:ea typeface="+mn-ea"/>
                <a:cs typeface="+mn-cs"/>
              </a:rPr>
              <a:t>Nejčastěji se k vývoji těchto aplikací používá </a:t>
            </a:r>
            <a:r>
              <a:rPr lang="cs-CZ" sz="1200" b="0" i="1" kern="1200">
                <a:solidFill>
                  <a:schemeClr val="tx1"/>
                </a:solidFill>
                <a:effectLst/>
                <a:latin typeface="+mn-lt"/>
                <a:ea typeface="+mn-ea"/>
                <a:cs typeface="+mn-cs"/>
              </a:rPr>
              <a:t>javascriptová</a:t>
            </a:r>
            <a:r>
              <a:rPr lang="cs-CZ" sz="1200" b="0" i="1" kern="1200" baseline="0">
                <a:solidFill>
                  <a:schemeClr val="tx1"/>
                </a:solidFill>
                <a:effectLst/>
                <a:latin typeface="+mn-lt"/>
                <a:ea typeface="+mn-ea"/>
                <a:cs typeface="+mn-cs"/>
              </a:rPr>
              <a:t> knihovna </a:t>
            </a:r>
            <a:r>
              <a:rPr lang="en-US" sz="1200" b="1" i="1" kern="1200">
                <a:solidFill>
                  <a:schemeClr val="tx1"/>
                </a:solidFill>
                <a:effectLst/>
                <a:latin typeface="+mn-lt"/>
                <a:ea typeface="+mn-ea"/>
                <a:cs typeface="+mn-cs"/>
              </a:rPr>
              <a:t>Socket.IO</a:t>
            </a:r>
            <a:r>
              <a:rPr lang="cs-CZ" sz="1200" b="0" i="0" kern="1200">
                <a:solidFill>
                  <a:schemeClr val="tx1"/>
                </a:solidFill>
                <a:effectLst/>
                <a:latin typeface="+mn-lt"/>
                <a:ea typeface="+mn-ea"/>
                <a:cs typeface="+mn-cs"/>
              </a:rPr>
              <a:t>,</a:t>
            </a:r>
            <a:r>
              <a:rPr lang="cs-CZ" sz="1200" b="0" i="0" kern="1200" baseline="0">
                <a:solidFill>
                  <a:schemeClr val="tx1"/>
                </a:solidFill>
                <a:effectLst/>
                <a:latin typeface="+mn-lt"/>
                <a:ea typeface="+mn-ea"/>
                <a:cs typeface="+mn-cs"/>
              </a:rPr>
              <a:t> kterou tvoří klientská část a serverová část určená pro Node.js. Obě tyto komponenty mají identické </a:t>
            </a:r>
            <a:r>
              <a:rPr lang="cs-CZ" sz="1200" b="0" i="0" kern="1200">
                <a:solidFill>
                  <a:schemeClr val="tx1"/>
                </a:solidFill>
                <a:effectLst/>
                <a:latin typeface="+mn-lt"/>
                <a:ea typeface="+mn-ea"/>
                <a:cs typeface="+mn-cs"/>
              </a:rPr>
              <a:t>API.</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a:solidFill>
                  <a:schemeClr val="tx1"/>
                </a:solidFill>
                <a:effectLst/>
                <a:latin typeface="+mn-lt"/>
                <a:ea typeface="+mn-ea"/>
                <a:cs typeface="+mn-cs"/>
              </a:rPr>
              <a:t>Aplikace</a:t>
            </a:r>
            <a:r>
              <a:rPr lang="cs-CZ" sz="1200" b="0" i="0" kern="1200" baseline="0">
                <a:solidFill>
                  <a:schemeClr val="tx1"/>
                </a:solidFill>
                <a:effectLst/>
                <a:latin typeface="+mn-lt"/>
                <a:ea typeface="+mn-ea"/>
                <a:cs typeface="+mn-cs"/>
              </a:rPr>
              <a:t> využívající Socket.IO jsou založeny nejčastěji na vysílání (</a:t>
            </a:r>
            <a:r>
              <a:rPr lang="cs-CZ" sz="1200" b="0" i="1" kern="1200" baseline="0">
                <a:solidFill>
                  <a:schemeClr val="tx1"/>
                </a:solidFill>
                <a:effectLst/>
                <a:latin typeface="+mn-lt"/>
                <a:ea typeface="+mn-ea"/>
                <a:cs typeface="+mn-cs"/>
              </a:rPr>
              <a:t>socket.emit</a:t>
            </a:r>
            <a:r>
              <a:rPr lang="cs-CZ" sz="1200" b="0" i="0" kern="1200" baseline="0">
                <a:solidFill>
                  <a:schemeClr val="tx1"/>
                </a:solidFill>
                <a:effectLst/>
                <a:latin typeface="+mn-lt"/>
                <a:ea typeface="+mn-ea"/>
                <a:cs typeface="+mn-cs"/>
              </a:rPr>
              <a:t>) a přijímání (</a:t>
            </a:r>
            <a:r>
              <a:rPr lang="cs-CZ" sz="1200" b="0" i="1" kern="1200" baseline="0">
                <a:solidFill>
                  <a:schemeClr val="tx1"/>
                </a:solidFill>
                <a:effectLst/>
                <a:latin typeface="+mn-lt"/>
                <a:ea typeface="+mn-ea"/>
                <a:cs typeface="+mn-cs"/>
              </a:rPr>
              <a:t>socket.on</a:t>
            </a:r>
            <a:r>
              <a:rPr lang="cs-CZ" sz="1200" b="0" i="0" kern="1200" baseline="0">
                <a:solidFill>
                  <a:schemeClr val="tx1"/>
                </a:solidFill>
                <a:effectLst/>
                <a:latin typeface="+mn-lt"/>
                <a:ea typeface="+mn-ea"/>
                <a:cs typeface="+mn-cs"/>
              </a:rPr>
              <a:t>) zpráv mezi klienty, kteří jsou prostřednictvím socketů připojeni k serveru.</a:t>
            </a:r>
            <a:endParaRPr lang="cs-CZ" sz="1200" b="0" i="0" kern="1200">
              <a:solidFill>
                <a:schemeClr val="tx1"/>
              </a:solidFill>
              <a:effectLst/>
              <a:latin typeface="+mn-lt"/>
              <a:ea typeface="+mn-ea"/>
              <a:cs typeface="+mn-cs"/>
            </a:endParaRPr>
          </a:p>
          <a:p>
            <a:pPr marL="171450" indent="-171450">
              <a:buFont typeface="Arial" panose="020B0604020202020204" pitchFamily="34" charset="0"/>
              <a:buChar char="•"/>
            </a:pPr>
            <a:endParaRPr lang="cs-CZ" sz="1200" b="0" i="0" kern="1200" baseline="0">
              <a:solidFill>
                <a:schemeClr val="tx1"/>
              </a:solidFill>
              <a:effectLst/>
              <a:latin typeface="+mn-lt"/>
              <a:ea typeface="+mn-ea"/>
              <a:cs typeface="+mn-cs"/>
            </a:endParaRP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Další informace: https://dk.upce.cz/handle/10195/69037</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7</a:t>
            </a:fld>
            <a:endParaRPr lang="cs-CZ"/>
          </a:p>
        </p:txBody>
      </p:sp>
    </p:spTree>
    <p:extLst>
      <p:ext uri="{BB962C8B-B14F-4D97-AF65-F5344CB8AC3E}">
        <p14:creationId xmlns:p14="http://schemas.microsoft.com/office/powerpoint/2010/main" val="1232207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b="1"/>
              <a:t>Django</a:t>
            </a:r>
            <a:r>
              <a:rPr lang="cs-CZ"/>
              <a:t> je open source </a:t>
            </a:r>
            <a:r>
              <a:rPr lang="cs-CZ" b="1"/>
              <a:t>webový aplikační framework napsaný v Pythonu</a:t>
            </a:r>
            <a:r>
              <a:rPr lang="cs-CZ"/>
              <a:t>, který byl pojmenován po jazzovém kytaristovi </a:t>
            </a:r>
            <a:r>
              <a:rPr lang="cs-CZ" i="1"/>
              <a:t>Django Reinhardtovi</a:t>
            </a:r>
            <a:r>
              <a:rPr lang="cs-CZ"/>
              <a:t>.</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Hlavní úkol Djanga je snadné vytvoření komplexních, databází řízených webových aplikací. Zaměřuje se na znovupoužitelnost, propojitelnost komponent a rychlý vývoj v duchu „</a:t>
            </a:r>
            <a:r>
              <a:rPr lang="cs-CZ" sz="1200" b="1" i="0" kern="1200" baseline="0">
                <a:solidFill>
                  <a:schemeClr val="tx1"/>
                </a:solidFill>
                <a:effectLst/>
                <a:latin typeface="+mn-lt"/>
                <a:ea typeface="+mn-ea"/>
                <a:cs typeface="+mn-cs"/>
              </a:rPr>
              <a:t>DRY</a:t>
            </a:r>
            <a:r>
              <a:rPr lang="cs-CZ" sz="1200" b="0" i="0" kern="1200" baseline="0">
                <a:solidFill>
                  <a:schemeClr val="tx1"/>
                </a:solidFill>
                <a:effectLst/>
                <a:latin typeface="+mn-lt"/>
                <a:ea typeface="+mn-ea"/>
                <a:cs typeface="+mn-cs"/>
              </a:rPr>
              <a:t>“ (</a:t>
            </a:r>
            <a:r>
              <a:rPr lang="cs-CZ" sz="1200" b="0" i="1" kern="1200" baseline="0">
                <a:solidFill>
                  <a:schemeClr val="tx1"/>
                </a:solidFill>
                <a:effectLst/>
                <a:latin typeface="+mn-lt"/>
                <a:ea typeface="+mn-ea"/>
                <a:cs typeface="+mn-cs"/>
              </a:rPr>
              <a:t>Don’t Repeat Yourself </a:t>
            </a:r>
            <a:r>
              <a:rPr lang="cs-CZ" sz="1200" b="0" i="0" kern="1200" baseline="0">
                <a:solidFill>
                  <a:schemeClr val="tx1"/>
                </a:solidFill>
                <a:effectLst/>
                <a:latin typeface="+mn-lt"/>
                <a:ea typeface="+mn-ea"/>
                <a:cs typeface="+mn-cs"/>
              </a:rPr>
              <a:t>– "neopakuj sám sebe").</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Django vychází z architektury MVC (Model-View-Controller), jež je v tomto případě modifikována do podoby </a:t>
            </a:r>
            <a:r>
              <a:rPr lang="cs-CZ" sz="1200" b="1" i="0" kern="1200" baseline="0">
                <a:solidFill>
                  <a:schemeClr val="tx1"/>
                </a:solidFill>
                <a:effectLst/>
                <a:latin typeface="+mn-lt"/>
                <a:ea typeface="+mn-ea"/>
                <a:cs typeface="+mn-cs"/>
              </a:rPr>
              <a:t>MVT</a:t>
            </a:r>
            <a:r>
              <a:rPr lang="cs-CZ" sz="1200" b="0" i="0" kern="1200" baseline="0">
                <a:solidFill>
                  <a:schemeClr val="tx1"/>
                </a:solidFill>
                <a:effectLst/>
                <a:latin typeface="+mn-lt"/>
                <a:ea typeface="+mn-ea"/>
                <a:cs typeface="+mn-cs"/>
              </a:rPr>
              <a:t> (</a:t>
            </a:r>
            <a:r>
              <a:rPr lang="cs-CZ" sz="1200" b="0" i="1" kern="1200" baseline="0">
                <a:solidFill>
                  <a:schemeClr val="tx1"/>
                </a:solidFill>
                <a:effectLst/>
                <a:latin typeface="+mn-lt"/>
                <a:ea typeface="+mn-ea"/>
                <a:cs typeface="+mn-cs"/>
              </a:rPr>
              <a:t>Model-View-Template</a:t>
            </a:r>
            <a:r>
              <a:rPr lang="cs-CZ" sz="1200" b="0" i="0" kern="1200" baseline="0">
                <a:solidFill>
                  <a:schemeClr val="tx1"/>
                </a:solidFill>
                <a:effectLst/>
                <a:latin typeface="+mn-lt"/>
                <a:ea typeface="+mn-ea"/>
                <a:cs typeface="+mn-cs"/>
              </a:rPr>
              <a:t>). Centrálním řídicím prvek aplikace je totiž </a:t>
            </a:r>
            <a:r>
              <a:rPr lang="cs-CZ" sz="1200" b="0" i="1" kern="1200" baseline="0">
                <a:solidFill>
                  <a:schemeClr val="tx1"/>
                </a:solidFill>
                <a:effectLst/>
                <a:latin typeface="+mn-lt"/>
                <a:ea typeface="+mn-ea"/>
                <a:cs typeface="+mn-cs"/>
              </a:rPr>
              <a:t>systém zobrazení </a:t>
            </a:r>
            <a:r>
              <a:rPr lang="cs-CZ" sz="1200" b="0" i="0" kern="1200" baseline="0">
                <a:solidFill>
                  <a:schemeClr val="tx1"/>
                </a:solidFill>
                <a:effectLst/>
                <a:latin typeface="+mn-lt"/>
                <a:ea typeface="+mn-ea"/>
                <a:cs typeface="+mn-cs"/>
              </a:rPr>
              <a:t>(</a:t>
            </a:r>
            <a:r>
              <a:rPr lang="cs-CZ" sz="1200" b="1" i="0" kern="1200" baseline="0">
                <a:solidFill>
                  <a:schemeClr val="tx1"/>
                </a:solidFill>
                <a:effectLst/>
                <a:latin typeface="+mn-lt"/>
                <a:ea typeface="+mn-ea"/>
                <a:cs typeface="+mn-cs"/>
              </a:rPr>
              <a:t>View</a:t>
            </a:r>
            <a:r>
              <a:rPr lang="cs-CZ" sz="1200" b="0" i="0" kern="1200" baseline="0">
                <a:solidFill>
                  <a:schemeClr val="tx1"/>
                </a:solidFill>
                <a:effectLst/>
                <a:latin typeface="+mn-lt"/>
                <a:ea typeface="+mn-ea"/>
                <a:cs typeface="+mn-cs"/>
              </a:rPr>
              <a:t>), který operace s daty řeší ve spolupráci s modelem a samotné zobrazení stránek zajišťují tzv. </a:t>
            </a:r>
            <a:r>
              <a:rPr lang="cs-CZ" sz="1200" b="1" i="0" kern="1200" baseline="0">
                <a:solidFill>
                  <a:schemeClr val="tx1"/>
                </a:solidFill>
                <a:effectLst/>
                <a:latin typeface="+mn-lt"/>
                <a:ea typeface="+mn-ea"/>
                <a:cs typeface="+mn-cs"/>
              </a:rPr>
              <a:t>šablony</a:t>
            </a:r>
            <a:r>
              <a:rPr lang="cs-CZ" sz="1200" b="0" i="0" kern="1200" baseline="0">
                <a:solidFill>
                  <a:schemeClr val="tx1"/>
                </a:solidFill>
                <a:effectLst/>
                <a:latin typeface="+mn-lt"/>
                <a:ea typeface="+mn-ea"/>
                <a:cs typeface="+mn-cs"/>
              </a:rPr>
              <a:t> (</a:t>
            </a:r>
            <a:r>
              <a:rPr lang="cs-CZ" sz="1200" b="1" i="0" kern="1200" baseline="0">
                <a:solidFill>
                  <a:schemeClr val="tx1"/>
                </a:solidFill>
                <a:effectLst/>
                <a:latin typeface="+mn-lt"/>
                <a:ea typeface="+mn-ea"/>
                <a:cs typeface="+mn-cs"/>
              </a:rPr>
              <a:t>templates</a:t>
            </a:r>
            <a:r>
              <a:rPr lang="cs-CZ" sz="1200" b="0" i="0" kern="1200" baseline="0">
                <a:solidFill>
                  <a:schemeClr val="tx1"/>
                </a:solidFill>
                <a:effectLst/>
                <a:latin typeface="+mn-lt"/>
                <a:ea typeface="+mn-ea"/>
                <a:cs typeface="+mn-cs"/>
              </a:rPr>
              <a:t>) s podporou </a:t>
            </a:r>
            <a:r>
              <a:rPr lang="cs-CZ" sz="1200" b="0" i="1" kern="1200" baseline="0">
                <a:solidFill>
                  <a:schemeClr val="tx1"/>
                </a:solidFill>
                <a:effectLst/>
                <a:latin typeface="+mn-lt"/>
                <a:ea typeface="+mn-ea"/>
                <a:cs typeface="+mn-cs"/>
              </a:rPr>
              <a:t>šablonovacího systému</a:t>
            </a:r>
            <a:r>
              <a:rPr lang="cs-CZ" sz="1200" b="0" i="0" kern="1200" baseline="0">
                <a:solidFill>
                  <a:schemeClr val="tx1"/>
                </a:solidFill>
                <a:effectLst/>
                <a:latin typeface="+mn-lt"/>
                <a:ea typeface="+mn-ea"/>
                <a:cs typeface="+mn-cs"/>
              </a:rPr>
              <a:t>.</a:t>
            </a:r>
          </a:p>
          <a:p>
            <a:pPr marL="171450" indent="-171450">
              <a:buFont typeface="Arial" panose="020B0604020202020204" pitchFamily="34" charset="0"/>
              <a:buChar char="•"/>
            </a:pPr>
            <a:r>
              <a:rPr lang="cs-CZ" sz="1200" b="1" i="0" kern="1200" baseline="0">
                <a:solidFill>
                  <a:schemeClr val="tx1"/>
                </a:solidFill>
                <a:effectLst/>
                <a:latin typeface="+mn-lt"/>
                <a:ea typeface="+mn-ea"/>
                <a:cs typeface="+mn-cs"/>
              </a:rPr>
              <a:t>Datový model </a:t>
            </a:r>
            <a:r>
              <a:rPr lang="cs-CZ" sz="1200" b="0" i="0" kern="1200" baseline="0">
                <a:solidFill>
                  <a:schemeClr val="tx1"/>
                </a:solidFill>
                <a:effectLst/>
                <a:latin typeface="+mn-lt"/>
                <a:ea typeface="+mn-ea"/>
                <a:cs typeface="+mn-cs"/>
              </a:rPr>
              <a:t>je definován pomocí tříd v Pythonu a prostřednictvím objektově relačního mapování (</a:t>
            </a:r>
            <a:r>
              <a:rPr lang="cs-CZ" sz="1200" b="1" i="0" kern="1200" baseline="0">
                <a:solidFill>
                  <a:schemeClr val="tx1"/>
                </a:solidFill>
                <a:effectLst/>
                <a:latin typeface="+mn-lt"/>
                <a:ea typeface="+mn-ea"/>
                <a:cs typeface="+mn-cs"/>
              </a:rPr>
              <a:t>ORM</a:t>
            </a:r>
            <a:r>
              <a:rPr lang="cs-CZ" sz="1200" b="0" i="0" kern="1200" baseline="0">
                <a:solidFill>
                  <a:schemeClr val="tx1"/>
                </a:solidFill>
                <a:effectLst/>
                <a:latin typeface="+mn-lt"/>
                <a:ea typeface="+mn-ea"/>
                <a:cs typeface="+mn-cs"/>
              </a:rPr>
              <a:t>) může být fyzicky realizován v různých relační databázových systémech.</a:t>
            </a:r>
          </a:p>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0" i="0" kern="1200" baseline="0">
                <a:solidFill>
                  <a:schemeClr val="tx1"/>
                </a:solidFill>
                <a:effectLst/>
                <a:latin typeface="+mn-lt"/>
                <a:ea typeface="+mn-ea"/>
                <a:cs typeface="+mn-cs"/>
              </a:rPr>
              <a:t>K specifickým rysům Djanga patří možnost </a:t>
            </a:r>
            <a:r>
              <a:rPr lang="cs-CZ" sz="1200" b="1" i="0" kern="1200" baseline="0">
                <a:solidFill>
                  <a:schemeClr val="tx1"/>
                </a:solidFill>
                <a:effectLst/>
                <a:latin typeface="+mn-lt"/>
                <a:ea typeface="+mn-ea"/>
                <a:cs typeface="+mn-cs"/>
              </a:rPr>
              <a:t>automatické tvorby administrace projektu</a:t>
            </a:r>
            <a:r>
              <a:rPr lang="cs-CZ" sz="1200" b="0" i="0" kern="1200" baseline="0">
                <a:solidFill>
                  <a:schemeClr val="tx1"/>
                </a:solidFill>
                <a:effectLst/>
                <a:latin typeface="+mn-lt"/>
                <a:ea typeface="+mn-ea"/>
                <a:cs typeface="+mn-cs"/>
              </a:rPr>
              <a:t>, která je generována dynamicky podle datového modelu.</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Framework navíc nabízí:</a:t>
            </a:r>
          </a:p>
          <a:p>
            <a:pPr marL="628650" lvl="1" indent="-171450">
              <a:buFont typeface="Arial" panose="020B0604020202020204" pitchFamily="34" charset="0"/>
              <a:buChar char="•"/>
            </a:pPr>
            <a:r>
              <a:rPr lang="cs-CZ" sz="1200" b="0" i="0" kern="1200" baseline="0">
                <a:solidFill>
                  <a:schemeClr val="tx1"/>
                </a:solidFill>
                <a:effectLst/>
                <a:latin typeface="+mn-lt"/>
                <a:ea typeface="+mn-ea"/>
                <a:cs typeface="+mn-cs"/>
              </a:rPr>
              <a:t>Odlehčený, samostatný webový server pro vývoj a testování.</a:t>
            </a:r>
          </a:p>
          <a:p>
            <a:pPr marL="628650" lvl="1" indent="-171450">
              <a:buFont typeface="Arial" panose="020B0604020202020204" pitchFamily="34" charset="0"/>
              <a:buChar char="•"/>
            </a:pPr>
            <a:r>
              <a:rPr lang="cs-CZ" sz="1200" b="0" i="0" kern="1200" baseline="0">
                <a:solidFill>
                  <a:schemeClr val="tx1"/>
                </a:solidFill>
                <a:effectLst/>
                <a:latin typeface="+mn-lt"/>
                <a:ea typeface="+mn-ea"/>
                <a:cs typeface="+mn-cs"/>
              </a:rPr>
              <a:t>Serializační a validační systém pro formuláře, který automaticky překládá data mezi formulářem HTML a hodnotami vyhovujícími databázi.</a:t>
            </a:r>
          </a:p>
          <a:p>
            <a:pPr marL="628650" lvl="1" indent="-171450">
              <a:buFont typeface="Arial" panose="020B0604020202020204" pitchFamily="34" charset="0"/>
              <a:buChar char="•"/>
            </a:pPr>
            <a:r>
              <a:rPr lang="cs-CZ" sz="1200" b="0" i="0" kern="1200" baseline="0">
                <a:solidFill>
                  <a:schemeClr val="tx1"/>
                </a:solidFill>
                <a:effectLst/>
                <a:latin typeface="+mn-lt"/>
                <a:ea typeface="+mn-ea"/>
                <a:cs typeface="+mn-cs"/>
              </a:rPr>
              <a:t>Cachovací framework, který nabízí několik různých metod cachování.</a:t>
            </a:r>
          </a:p>
          <a:p>
            <a:pPr marL="628650" lvl="1" indent="-171450">
              <a:buFont typeface="Arial" panose="020B0604020202020204" pitchFamily="34" charset="0"/>
              <a:buChar char="•"/>
            </a:pPr>
            <a:r>
              <a:rPr lang="cs-CZ" sz="1200" b="0" i="0" kern="1200" baseline="0">
                <a:solidFill>
                  <a:schemeClr val="tx1"/>
                </a:solidFill>
                <a:effectLst/>
                <a:latin typeface="+mn-lt"/>
                <a:ea typeface="+mn-ea"/>
                <a:cs typeface="+mn-cs"/>
              </a:rPr>
              <a:t>Podporu tříd, které mohou zasáhnout v různých stádiích vyřizování požadavku a provést vlastní funkce.</a:t>
            </a:r>
          </a:p>
          <a:p>
            <a:pPr marL="628650" lvl="1" indent="-171450">
              <a:buFont typeface="Arial" panose="020B0604020202020204" pitchFamily="34" charset="0"/>
              <a:buChar char="•"/>
            </a:pPr>
            <a:r>
              <a:rPr lang="cs-CZ" sz="1200" b="0" i="0" kern="1200" baseline="0">
                <a:solidFill>
                  <a:schemeClr val="tx1"/>
                </a:solidFill>
                <a:effectLst/>
                <a:latin typeface="+mn-lt"/>
                <a:ea typeface="+mn-ea"/>
                <a:cs typeface="+mn-cs"/>
              </a:rPr>
              <a:t>Vnitřní komunikační systém pro komunikaci mezi komponentami pomocí předem dohodnutých signálů.</a:t>
            </a:r>
          </a:p>
          <a:p>
            <a:pPr marL="628650" lvl="1" indent="-171450">
              <a:buFont typeface="Arial" panose="020B0604020202020204" pitchFamily="34" charset="0"/>
              <a:buChar char="•"/>
            </a:pPr>
            <a:r>
              <a:rPr lang="cs-CZ" sz="1200" b="0" i="0" kern="1200" baseline="0">
                <a:solidFill>
                  <a:schemeClr val="tx1"/>
                </a:solidFill>
                <a:effectLst/>
                <a:latin typeface="+mn-lt"/>
                <a:ea typeface="+mn-ea"/>
                <a:cs typeface="+mn-cs"/>
              </a:rPr>
              <a:t>Možnost překladu všech komponent do libovolného jazyku.</a:t>
            </a:r>
          </a:p>
          <a:p>
            <a:pPr marL="628650" lvl="1" indent="-171450">
              <a:buFont typeface="Arial" panose="020B0604020202020204" pitchFamily="34" charset="0"/>
              <a:buChar char="•"/>
            </a:pPr>
            <a:r>
              <a:rPr lang="cs-CZ" sz="1200" b="0" i="0" kern="1200" baseline="0">
                <a:solidFill>
                  <a:schemeClr val="tx1"/>
                </a:solidFill>
                <a:effectLst/>
                <a:latin typeface="+mn-lt"/>
                <a:ea typeface="+mn-ea"/>
                <a:cs typeface="+mn-cs"/>
              </a:rPr>
              <a:t>Serializační systém, který může produkovat nebo číst reprezentaci XML a/nebo JSON instancí modelu Django.</a:t>
            </a:r>
          </a:p>
          <a:p>
            <a:pPr marL="628650" lvl="1" indent="-171450">
              <a:buFont typeface="Arial" panose="020B0604020202020204" pitchFamily="34" charset="0"/>
              <a:buChar char="•"/>
            </a:pPr>
            <a:r>
              <a:rPr lang="cs-CZ" sz="1200" b="0" i="0" kern="1200" baseline="0">
                <a:solidFill>
                  <a:schemeClr val="tx1"/>
                </a:solidFill>
                <a:effectLst/>
                <a:latin typeface="+mn-lt"/>
                <a:ea typeface="+mn-ea"/>
                <a:cs typeface="+mn-cs"/>
              </a:rPr>
              <a:t>Systém rozšiřujících schopností šablonovacího enginu.</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8</a:t>
            </a:fld>
            <a:endParaRPr lang="cs-CZ"/>
          </a:p>
        </p:txBody>
      </p:sp>
    </p:spTree>
    <p:extLst>
      <p:ext uri="{BB962C8B-B14F-4D97-AF65-F5344CB8AC3E}">
        <p14:creationId xmlns:p14="http://schemas.microsoft.com/office/powerpoint/2010/main" val="2949345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cs-CZ" sz="1200" b="1" i="0" kern="1200" baseline="0">
                <a:solidFill>
                  <a:schemeClr val="tx1"/>
                </a:solidFill>
                <a:effectLst/>
                <a:latin typeface="+mn-lt"/>
                <a:ea typeface="+mn-ea"/>
                <a:cs typeface="+mn-cs"/>
              </a:rPr>
              <a:t>Projekt</a:t>
            </a:r>
            <a:r>
              <a:rPr lang="cs-CZ" sz="1200" b="0" i="0" kern="1200" baseline="0">
                <a:solidFill>
                  <a:schemeClr val="tx1"/>
                </a:solidFill>
                <a:effectLst/>
                <a:latin typeface="+mn-lt"/>
                <a:ea typeface="+mn-ea"/>
                <a:cs typeface="+mn-cs"/>
              </a:rPr>
              <a:t> je chápán jako nejvyšší úroveň v Djangu a může být vytvořen z příkazové řádky příkazem: </a:t>
            </a:r>
            <a:r>
              <a:rPr lang="cs-CZ" sz="1200" b="0" i="1" kern="1200" baseline="0">
                <a:solidFill>
                  <a:schemeClr val="tx1"/>
                </a:solidFill>
                <a:effectLst/>
                <a:latin typeface="+mn-lt"/>
                <a:ea typeface="+mn-ea"/>
                <a:cs typeface="+mn-cs"/>
              </a:rPr>
              <a:t>python django-admin.py startproj</a:t>
            </a:r>
            <a:r>
              <a:rPr lang="cs-CZ" sz="1200" b="0" i="0" kern="1200" baseline="0">
                <a:solidFill>
                  <a:schemeClr val="tx1"/>
                </a:solidFill>
                <a:effectLst/>
                <a:latin typeface="+mn-lt"/>
                <a:ea typeface="+mn-ea"/>
                <a:cs typeface="+mn-cs"/>
              </a:rPr>
              <a:t>ect (název projektu). Součástí projektu může být jedna nebo více aplikací. </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Každá </a:t>
            </a:r>
            <a:r>
              <a:rPr lang="cs-CZ" sz="1200" b="1" i="0" kern="1200" baseline="0">
                <a:solidFill>
                  <a:schemeClr val="tx1"/>
                </a:solidFill>
                <a:effectLst/>
                <a:latin typeface="+mn-lt"/>
                <a:ea typeface="+mn-ea"/>
                <a:cs typeface="+mn-cs"/>
              </a:rPr>
              <a:t>aplikace</a:t>
            </a:r>
            <a:r>
              <a:rPr lang="cs-CZ" sz="1200" b="0" i="0" kern="1200" baseline="0">
                <a:solidFill>
                  <a:schemeClr val="tx1"/>
                </a:solidFill>
                <a:effectLst/>
                <a:latin typeface="+mn-lt"/>
                <a:ea typeface="+mn-ea"/>
                <a:cs typeface="+mn-cs"/>
              </a:rPr>
              <a:t> musí být zaregistrována v konfiguračním souboru </a:t>
            </a:r>
            <a:r>
              <a:rPr lang="cs-CZ" sz="1200" b="1" i="0" kern="1200" baseline="0">
                <a:solidFill>
                  <a:schemeClr val="tx1"/>
                </a:solidFill>
                <a:effectLst/>
                <a:latin typeface="+mn-lt"/>
                <a:ea typeface="+mn-ea"/>
                <a:cs typeface="+mn-cs"/>
              </a:rPr>
              <a:t>settings.py</a:t>
            </a:r>
            <a:r>
              <a:rPr lang="cs-CZ" sz="1200" b="0" i="0" kern="1200" baseline="0">
                <a:solidFill>
                  <a:schemeClr val="tx1"/>
                </a:solidFill>
                <a:effectLst/>
                <a:latin typeface="+mn-lt"/>
                <a:ea typeface="+mn-ea"/>
                <a:cs typeface="+mn-cs"/>
              </a:rPr>
              <a:t>, který je společný všem aplikacím v Djangu. Součástí konfiguračního souboru je mimo jiné nastavení připojení k databázi a připojení k SMTP serveru pro snadné posílání emailů, konfigurace tzv. middleware (komponenty, které v aplikaci zajišťují určité speciální služby - např. autentizaci nebo zabezpečení), nastavení časového pásma, registrace aplikací do projektu nebo deklarace důležitých konstant.</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Projekt i jednotlivé aplikace je možné spravovat pomocí skriptu </a:t>
            </a:r>
            <a:r>
              <a:rPr lang="cs-CZ" sz="1200" b="1" i="0" kern="1200" baseline="0">
                <a:solidFill>
                  <a:schemeClr val="tx1"/>
                </a:solidFill>
                <a:effectLst/>
                <a:latin typeface="+mn-lt"/>
                <a:ea typeface="+mn-ea"/>
                <a:cs typeface="+mn-cs"/>
              </a:rPr>
              <a:t>manage.py</a:t>
            </a:r>
            <a:r>
              <a:rPr lang="cs-CZ" sz="1200" b="0" i="0" kern="1200" baseline="0">
                <a:solidFill>
                  <a:schemeClr val="tx1"/>
                </a:solidFill>
                <a:effectLst/>
                <a:latin typeface="+mn-lt"/>
                <a:ea typeface="+mn-ea"/>
                <a:cs typeface="+mn-cs"/>
              </a:rPr>
              <a:t>. Mezi jeho základní úlohy patří vytvoření základní struktury nové aplikace (</a:t>
            </a:r>
            <a:r>
              <a:rPr lang="cs-CZ" i="1"/>
              <a:t>python manage.py startapp</a:t>
            </a:r>
            <a:r>
              <a:rPr lang="cs-CZ" sz="1200" b="0" i="0" kern="1200" baseline="0">
                <a:solidFill>
                  <a:schemeClr val="tx1"/>
                </a:solidFill>
                <a:effectLst/>
                <a:latin typeface="+mn-lt"/>
                <a:ea typeface="+mn-ea"/>
                <a:cs typeface="+mn-cs"/>
              </a:rPr>
              <a:t>), vytvoření databázového schématu a provedení tzv. </a:t>
            </a:r>
            <a:r>
              <a:rPr lang="cs-CZ" sz="1200" b="1" i="0" kern="1200" baseline="0">
                <a:solidFill>
                  <a:schemeClr val="tx1"/>
                </a:solidFill>
                <a:effectLst/>
                <a:latin typeface="+mn-lt"/>
                <a:ea typeface="+mn-ea"/>
                <a:cs typeface="+mn-cs"/>
              </a:rPr>
              <a:t>migrací</a:t>
            </a:r>
            <a:r>
              <a:rPr lang="cs-CZ" sz="1200" b="0" i="0" kern="1200" baseline="0">
                <a:solidFill>
                  <a:schemeClr val="tx1"/>
                </a:solidFill>
                <a:effectLst/>
                <a:latin typeface="+mn-lt"/>
                <a:ea typeface="+mn-ea"/>
                <a:cs typeface="+mn-cs"/>
              </a:rPr>
              <a:t> (</a:t>
            </a:r>
            <a:r>
              <a:rPr lang="cs-CZ" i="1"/>
              <a:t>python manage.py makemigrations, python manage.py migrate</a:t>
            </a:r>
            <a:r>
              <a:rPr lang="cs-CZ" sz="1200" b="0" i="0" kern="1200" baseline="0">
                <a:solidFill>
                  <a:schemeClr val="tx1"/>
                </a:solidFill>
                <a:effectLst/>
                <a:latin typeface="+mn-lt"/>
                <a:ea typeface="+mn-ea"/>
                <a:cs typeface="+mn-cs"/>
              </a:rPr>
              <a:t>) nebo </a:t>
            </a:r>
            <a:r>
              <a:rPr lang="cs-CZ" sz="1200" b="1" i="0" kern="1200" baseline="0">
                <a:solidFill>
                  <a:schemeClr val="tx1"/>
                </a:solidFill>
                <a:effectLst/>
                <a:latin typeface="+mn-lt"/>
                <a:ea typeface="+mn-ea"/>
                <a:cs typeface="+mn-cs"/>
              </a:rPr>
              <a:t>spouštění testovacího webového serveru </a:t>
            </a:r>
            <a:r>
              <a:rPr lang="cs-CZ" sz="1200" b="0" i="0" kern="1200" baseline="0">
                <a:solidFill>
                  <a:schemeClr val="tx1"/>
                </a:solidFill>
                <a:effectLst/>
                <a:latin typeface="+mn-lt"/>
                <a:ea typeface="+mn-ea"/>
                <a:cs typeface="+mn-cs"/>
              </a:rPr>
              <a:t>(</a:t>
            </a:r>
            <a:r>
              <a:rPr lang="cs-CZ" i="1"/>
              <a:t>python manage.py runserver</a:t>
            </a:r>
            <a:r>
              <a:rPr lang="cs-CZ" sz="1200" b="0" i="0" kern="1200" baseline="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Soubory pojmenované </a:t>
            </a:r>
            <a:r>
              <a:rPr lang="cs-CZ" sz="1200" b="1" i="0" kern="1200" baseline="0">
                <a:solidFill>
                  <a:schemeClr val="tx1"/>
                </a:solidFill>
                <a:effectLst/>
                <a:latin typeface="+mn-lt"/>
                <a:ea typeface="+mn-ea"/>
                <a:cs typeface="+mn-cs"/>
              </a:rPr>
              <a:t>urls.py</a:t>
            </a:r>
            <a:r>
              <a:rPr lang="cs-CZ" sz="1200" b="0" i="0" kern="1200" baseline="0">
                <a:solidFill>
                  <a:schemeClr val="tx1"/>
                </a:solidFill>
                <a:effectLst/>
                <a:latin typeface="+mn-lt"/>
                <a:ea typeface="+mn-ea"/>
                <a:cs typeface="+mn-cs"/>
              </a:rPr>
              <a:t> mají na starost směrování požadavků na jednotlivé view, které se nacházejí v souboru </a:t>
            </a:r>
            <a:r>
              <a:rPr lang="cs-CZ" sz="1200" b="1" i="0" kern="1200" baseline="0">
                <a:solidFill>
                  <a:schemeClr val="tx1"/>
                </a:solidFill>
                <a:effectLst/>
                <a:latin typeface="+mn-lt"/>
                <a:ea typeface="+mn-ea"/>
                <a:cs typeface="+mn-cs"/>
              </a:rPr>
              <a:t>views.py</a:t>
            </a:r>
            <a:r>
              <a:rPr lang="cs-CZ" sz="1200" b="0" i="0" kern="1200" baseline="0">
                <a:solidFill>
                  <a:schemeClr val="tx1"/>
                </a:solidFill>
                <a:effectLst/>
                <a:latin typeface="+mn-lt"/>
                <a:ea typeface="+mn-ea"/>
                <a:cs typeface="+mn-cs"/>
              </a:rPr>
              <a:t>. Soubory </a:t>
            </a:r>
            <a:r>
              <a:rPr lang="cs-CZ" sz="1200" b="1" i="0" kern="1200" baseline="0">
                <a:solidFill>
                  <a:schemeClr val="tx1"/>
                </a:solidFill>
                <a:effectLst/>
                <a:latin typeface="+mn-lt"/>
                <a:ea typeface="+mn-ea"/>
                <a:cs typeface="+mn-cs"/>
              </a:rPr>
              <a:t>models.py</a:t>
            </a:r>
            <a:r>
              <a:rPr lang="cs-CZ" sz="1200" b="0" i="0" kern="1200" baseline="0">
                <a:solidFill>
                  <a:schemeClr val="tx1"/>
                </a:solidFill>
                <a:effectLst/>
                <a:latin typeface="+mn-lt"/>
                <a:ea typeface="+mn-ea"/>
                <a:cs typeface="+mn-cs"/>
              </a:rPr>
              <a:t> obsahují modely pro danou aplikaci.</a:t>
            </a:r>
          </a:p>
          <a:p>
            <a:pPr marL="171450" indent="-171450">
              <a:buFont typeface="Arial" panose="020B0604020202020204" pitchFamily="34" charset="0"/>
              <a:buChar char="•"/>
            </a:pPr>
            <a:r>
              <a:rPr lang="cs-CZ" sz="1200" b="1" i="0" kern="1200" baseline="0">
                <a:solidFill>
                  <a:schemeClr val="tx1"/>
                </a:solidFill>
                <a:effectLst/>
                <a:latin typeface="+mn-lt"/>
                <a:ea typeface="+mn-ea"/>
                <a:cs typeface="+mn-cs"/>
              </a:rPr>
              <a:t>Šablony</a:t>
            </a:r>
            <a:r>
              <a:rPr lang="cs-CZ" sz="1200" b="0" i="0" kern="1200" baseline="0">
                <a:solidFill>
                  <a:schemeClr val="tx1"/>
                </a:solidFill>
                <a:effectLst/>
                <a:latin typeface="+mn-lt"/>
                <a:ea typeface="+mn-ea"/>
                <a:cs typeface="+mn-cs"/>
              </a:rPr>
              <a:t> pro zobrazení stránek mají strukturu souborů HTML obohacených o instrukce (makra) šablonovacího systému. Jsou uloženy ve složce </a:t>
            </a:r>
            <a:r>
              <a:rPr lang="cs-CZ" sz="1200" b="1" i="0" kern="1200" baseline="0">
                <a:solidFill>
                  <a:schemeClr val="tx1"/>
                </a:solidFill>
                <a:effectLst/>
                <a:latin typeface="+mn-lt"/>
                <a:ea typeface="+mn-ea"/>
                <a:cs typeface="+mn-cs"/>
              </a:rPr>
              <a:t>templates</a:t>
            </a:r>
            <a:r>
              <a:rPr lang="cs-CZ" sz="1200" b="0" i="0" kern="1200" baseline="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baseline="0">
                <a:solidFill>
                  <a:schemeClr val="tx1"/>
                </a:solidFill>
                <a:effectLst/>
                <a:latin typeface="+mn-lt"/>
                <a:ea typeface="+mn-ea"/>
                <a:cs typeface="+mn-cs"/>
              </a:rPr>
              <a:t>Samotný </a:t>
            </a:r>
            <a:r>
              <a:rPr lang="cs-CZ" sz="1200" b="1" i="0" kern="1200">
                <a:solidFill>
                  <a:schemeClr val="tx1"/>
                </a:solidFill>
                <a:effectLst/>
                <a:latin typeface="+mn-lt"/>
                <a:ea typeface="+mn-ea"/>
                <a:cs typeface="+mn-cs"/>
              </a:rPr>
              <a:t>šablonovací systém </a:t>
            </a:r>
            <a:r>
              <a:rPr lang="cs-CZ" sz="1200" b="0" i="0" kern="1200">
                <a:solidFill>
                  <a:schemeClr val="tx1"/>
                </a:solidFill>
                <a:effectLst/>
                <a:latin typeface="+mn-lt"/>
                <a:ea typeface="+mn-ea"/>
                <a:cs typeface="+mn-cs"/>
              </a:rPr>
              <a:t>je velice flexibilní a nabízí vytváření vlastních rozšíření i využití dědičnosti šablon. Ta umožňuje v potomkovi předefinovat či rozšířit sekce definované v předkovi</a:t>
            </a:r>
            <a:r>
              <a:rPr lang="cs-CZ" sz="1200" b="0" i="0" kern="1200" baseline="0">
                <a:solidFill>
                  <a:schemeClr val="tx1"/>
                </a:solidFill>
                <a:effectLst/>
                <a:latin typeface="+mn-lt"/>
                <a:ea typeface="+mn-ea"/>
                <a:cs typeface="+mn-cs"/>
              </a:rPr>
              <a:t>: </a:t>
            </a:r>
            <a:r>
              <a:rPr lang="cs-CZ" sz="1200" b="0" i="1" kern="1200">
                <a:solidFill>
                  <a:schemeClr val="tx1"/>
                </a:solidFill>
                <a:effectLst/>
                <a:latin typeface="+mn-lt"/>
                <a:ea typeface="+mn-ea"/>
                <a:cs typeface="+mn-cs"/>
              </a:rPr>
              <a:t>{% block nazev_sekce %} … {% endblock %}</a:t>
            </a:r>
          </a:p>
          <a:p>
            <a:pPr marL="171450" indent="-171450">
              <a:buFont typeface="Arial" panose="020B0604020202020204" pitchFamily="34" charset="0"/>
              <a:buChar char="•"/>
            </a:pPr>
            <a:endParaRPr lang="cs-CZ" sz="1200" b="0" i="0" kern="1200" baseline="0">
              <a:solidFill>
                <a:schemeClr val="tx1"/>
              </a:solidFill>
              <a:effectLst/>
              <a:latin typeface="+mn-lt"/>
              <a:ea typeface="+mn-ea"/>
              <a:cs typeface="+mn-cs"/>
            </a:endParaRPr>
          </a:p>
          <a:p>
            <a:pPr marL="171450" indent="-171450">
              <a:buFont typeface="Arial" panose="020B0604020202020204" pitchFamily="34" charset="0"/>
              <a:buChar char="•"/>
            </a:pPr>
            <a:endParaRPr lang="cs-CZ" sz="1200" b="0" i="0" kern="1200" baseline="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9</a:t>
            </a:fld>
            <a:endParaRPr lang="cs-CZ"/>
          </a:p>
        </p:txBody>
      </p:sp>
    </p:spTree>
    <p:extLst>
      <p:ext uri="{BB962C8B-B14F-4D97-AF65-F5344CB8AC3E}">
        <p14:creationId xmlns:p14="http://schemas.microsoft.com/office/powerpoint/2010/main" val="3698808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Nadpis 1"/>
          <p:cNvSpPr>
            <a:spLocks noGrp="1"/>
          </p:cNvSpPr>
          <p:nvPr>
            <p:ph type="ctrTitle"/>
          </p:nvPr>
        </p:nvSpPr>
        <p:spPr>
          <a:xfrm>
            <a:off x="1524000" y="1122363"/>
            <a:ext cx="9144000" cy="2387600"/>
          </a:xfrm>
        </p:spPr>
        <p:txBody>
          <a:bodyPr anchor="b"/>
          <a:lstStyle>
            <a:lvl1pPr algn="ctr">
              <a:defRPr sz="6000"/>
            </a:lvl1pPr>
          </a:lstStyle>
          <a:p>
            <a:r>
              <a:rPr lang="cs-CZ"/>
              <a:t>Kliknutím lze upravit styl.</a:t>
            </a:r>
          </a:p>
        </p:txBody>
      </p:sp>
      <p:sp>
        <p:nvSpPr>
          <p:cNvPr id="3" name="Podnadpis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a:t>Kliknutím můžete upravit styl předlohy.</a:t>
            </a:r>
          </a:p>
        </p:txBody>
      </p:sp>
      <p:sp>
        <p:nvSpPr>
          <p:cNvPr id="4" name="Zástupný symbol pro datum 3"/>
          <p:cNvSpPr>
            <a:spLocks noGrp="1"/>
          </p:cNvSpPr>
          <p:nvPr>
            <p:ph type="dt" sz="half" idx="10"/>
          </p:nvPr>
        </p:nvSpPr>
        <p:spPr/>
        <p:txBody>
          <a:body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9016219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svislý text 2"/>
          <p:cNvSpPr>
            <a:spLocks noGrp="1"/>
          </p:cNvSpPr>
          <p:nvPr>
            <p:ph type="body" orient="vert" idx="1"/>
          </p:nvPr>
        </p:nvSpPr>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807205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Svislý nadpis 1"/>
          <p:cNvSpPr>
            <a:spLocks noGrp="1"/>
          </p:cNvSpPr>
          <p:nvPr>
            <p:ph type="title" orient="vert"/>
          </p:nvPr>
        </p:nvSpPr>
        <p:spPr>
          <a:xfrm>
            <a:off x="8724900" y="365125"/>
            <a:ext cx="2628900" cy="5811838"/>
          </a:xfrm>
        </p:spPr>
        <p:txBody>
          <a:bodyPr vert="eaVert"/>
          <a:lstStyle/>
          <a:p>
            <a:r>
              <a:rPr lang="cs-CZ"/>
              <a:t>Kliknutím lze upravit styl.</a:t>
            </a:r>
          </a:p>
        </p:txBody>
      </p:sp>
      <p:sp>
        <p:nvSpPr>
          <p:cNvPr id="3" name="Zástupný symbol pro svislý text 2"/>
          <p:cNvSpPr>
            <a:spLocks noGrp="1"/>
          </p:cNvSpPr>
          <p:nvPr>
            <p:ph type="body" orient="vert" idx="1"/>
          </p:nvPr>
        </p:nvSpPr>
        <p:spPr>
          <a:xfrm>
            <a:off x="838200" y="365125"/>
            <a:ext cx="7734300" cy="5811838"/>
          </a:xfrm>
        </p:spPr>
        <p:txBody>
          <a:bodyPr vert="eaVert"/>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7737727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dpis a obsah">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idx="1"/>
          </p:nvPr>
        </p:nvSpPr>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10"/>
          </p:nvPr>
        </p:nvSpPr>
        <p:spPr/>
        <p:txBody>
          <a:body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632457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Nadpis 1"/>
          <p:cNvSpPr>
            <a:spLocks noGrp="1"/>
          </p:cNvSpPr>
          <p:nvPr>
            <p:ph type="title"/>
          </p:nvPr>
        </p:nvSpPr>
        <p:spPr>
          <a:xfrm>
            <a:off x="831850" y="1709738"/>
            <a:ext cx="10515600" cy="2852737"/>
          </a:xfrm>
        </p:spPr>
        <p:txBody>
          <a:bodyPr anchor="b"/>
          <a:lstStyle>
            <a:lvl1pPr>
              <a:defRPr sz="6000"/>
            </a:lvl1pPr>
          </a:lstStyle>
          <a:p>
            <a:r>
              <a:rPr lang="cs-CZ"/>
              <a:t>Kliknutím lze upravit styl.</a:t>
            </a:r>
          </a:p>
        </p:txBody>
      </p:sp>
      <p:sp>
        <p:nvSpPr>
          <p:cNvPr id="3" name="Zástupný symbol pro tex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a:t>Upravte styly předlohy textu.</a:t>
            </a:r>
          </a:p>
        </p:txBody>
      </p:sp>
      <p:sp>
        <p:nvSpPr>
          <p:cNvPr id="4" name="Zástupný symbol pro datum 3"/>
          <p:cNvSpPr>
            <a:spLocks noGrp="1"/>
          </p:cNvSpPr>
          <p:nvPr>
            <p:ph type="dt" sz="half" idx="10"/>
          </p:nvPr>
        </p:nvSpPr>
        <p:spPr/>
        <p:txBody>
          <a:body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11"/>
          </p:nvPr>
        </p:nvSpPr>
        <p:spPr/>
        <p:txBody>
          <a:bodyPr/>
          <a:lstStyle/>
          <a:p>
            <a:endParaRPr lang="cs-CZ"/>
          </a:p>
        </p:txBody>
      </p:sp>
      <p:sp>
        <p:nvSpPr>
          <p:cNvPr id="6" name="Zástupný symbol pro číslo snímku 5"/>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41245523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obsah 2"/>
          <p:cNvSpPr>
            <a:spLocks noGrp="1"/>
          </p:cNvSpPr>
          <p:nvPr>
            <p:ph sz="half" idx="1"/>
          </p:nvPr>
        </p:nvSpPr>
        <p:spPr>
          <a:xfrm>
            <a:off x="838200" y="1825625"/>
            <a:ext cx="5181600" cy="435133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obsah 3"/>
          <p:cNvSpPr>
            <a:spLocks noGrp="1"/>
          </p:cNvSpPr>
          <p:nvPr>
            <p:ph sz="half" idx="2"/>
          </p:nvPr>
        </p:nvSpPr>
        <p:spPr>
          <a:xfrm>
            <a:off x="6172200" y="1825625"/>
            <a:ext cx="5181600" cy="435133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datum 4"/>
          <p:cNvSpPr>
            <a:spLocks noGrp="1"/>
          </p:cNvSpPr>
          <p:nvPr>
            <p:ph type="dt" sz="half" idx="10"/>
          </p:nvPr>
        </p:nvSpPr>
        <p:spPr/>
        <p:txBody>
          <a:bodyPr/>
          <a:lstStyle/>
          <a:p>
            <a:fld id="{C496CA23-ED5E-4BF9-864D-86AD9365BC4C}" type="datetimeFigureOut">
              <a:rPr lang="cs-CZ" smtClean="0"/>
              <a:t>22.03.2022</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4808751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Nadpis 1"/>
          <p:cNvSpPr>
            <a:spLocks noGrp="1"/>
          </p:cNvSpPr>
          <p:nvPr>
            <p:ph type="title"/>
          </p:nvPr>
        </p:nvSpPr>
        <p:spPr>
          <a:xfrm>
            <a:off x="839788" y="365125"/>
            <a:ext cx="10515600" cy="1325563"/>
          </a:xfrm>
        </p:spPr>
        <p:txBody>
          <a:bodyPr/>
          <a:lstStyle/>
          <a:p>
            <a:r>
              <a:rPr lang="cs-CZ"/>
              <a:t>Kliknutím lze upravit styl.</a:t>
            </a:r>
          </a:p>
        </p:txBody>
      </p:sp>
      <p:sp>
        <p:nvSpPr>
          <p:cNvPr id="3" name="Zástupný symbol pro tex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Upravte styly předlohy textu.</a:t>
            </a:r>
          </a:p>
        </p:txBody>
      </p:sp>
      <p:sp>
        <p:nvSpPr>
          <p:cNvPr id="4" name="Zástupný symbol pro obsah 3"/>
          <p:cNvSpPr>
            <a:spLocks noGrp="1"/>
          </p:cNvSpPr>
          <p:nvPr>
            <p:ph sz="half" idx="2"/>
          </p:nvPr>
        </p:nvSpPr>
        <p:spPr>
          <a:xfrm>
            <a:off x="839788" y="2505075"/>
            <a:ext cx="5157787" cy="368458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5" name="Zástupný symbol pro tex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a:t>Upravte styly předlohy textu.</a:t>
            </a:r>
          </a:p>
        </p:txBody>
      </p:sp>
      <p:sp>
        <p:nvSpPr>
          <p:cNvPr id="6" name="Zástupný symbol pro obsah 5"/>
          <p:cNvSpPr>
            <a:spLocks noGrp="1"/>
          </p:cNvSpPr>
          <p:nvPr>
            <p:ph sz="quarter" idx="4"/>
          </p:nvPr>
        </p:nvSpPr>
        <p:spPr>
          <a:xfrm>
            <a:off x="6172200" y="2505075"/>
            <a:ext cx="5183188" cy="3684588"/>
          </a:xfrm>
        </p:spPr>
        <p:txBody>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7" name="Zástupný symbol pro datum 6"/>
          <p:cNvSpPr>
            <a:spLocks noGrp="1"/>
          </p:cNvSpPr>
          <p:nvPr>
            <p:ph type="dt" sz="half" idx="10"/>
          </p:nvPr>
        </p:nvSpPr>
        <p:spPr/>
        <p:txBody>
          <a:bodyPr/>
          <a:lstStyle/>
          <a:p>
            <a:fld id="{C496CA23-ED5E-4BF9-864D-86AD9365BC4C}" type="datetimeFigureOut">
              <a:rPr lang="cs-CZ" smtClean="0"/>
              <a:t>22.03.2022</a:t>
            </a:fld>
            <a:endParaRPr lang="cs-CZ"/>
          </a:p>
        </p:txBody>
      </p:sp>
      <p:sp>
        <p:nvSpPr>
          <p:cNvPr id="8" name="Zástupný symbol pro zápatí 7"/>
          <p:cNvSpPr>
            <a:spLocks noGrp="1"/>
          </p:cNvSpPr>
          <p:nvPr>
            <p:ph type="ftr" sz="quarter" idx="11"/>
          </p:nvPr>
        </p:nvSpPr>
        <p:spPr/>
        <p:txBody>
          <a:bodyPr/>
          <a:lstStyle/>
          <a:p>
            <a:endParaRPr lang="cs-CZ"/>
          </a:p>
        </p:txBody>
      </p:sp>
      <p:sp>
        <p:nvSpPr>
          <p:cNvPr id="9" name="Zástupný symbol pro číslo snímku 8"/>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7717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Jenom nadpis">
    <p:spTree>
      <p:nvGrpSpPr>
        <p:cNvPr id="1" name=""/>
        <p:cNvGrpSpPr/>
        <p:nvPr/>
      </p:nvGrpSpPr>
      <p:grpSpPr>
        <a:xfrm>
          <a:off x="0" y="0"/>
          <a:ext cx="0" cy="0"/>
          <a:chOff x="0" y="0"/>
          <a:chExt cx="0" cy="0"/>
        </a:xfrm>
      </p:grpSpPr>
      <p:sp>
        <p:nvSpPr>
          <p:cNvPr id="2" name="Nadpis 1"/>
          <p:cNvSpPr>
            <a:spLocks noGrp="1"/>
          </p:cNvSpPr>
          <p:nvPr>
            <p:ph type="title"/>
          </p:nvPr>
        </p:nvSpPr>
        <p:spPr/>
        <p:txBody>
          <a:bodyPr/>
          <a:lstStyle/>
          <a:p>
            <a:r>
              <a:rPr lang="cs-CZ"/>
              <a:t>Kliknutím lze upravit styl.</a:t>
            </a:r>
          </a:p>
        </p:txBody>
      </p:sp>
      <p:sp>
        <p:nvSpPr>
          <p:cNvPr id="3" name="Zástupný symbol pro datum 2"/>
          <p:cNvSpPr>
            <a:spLocks noGrp="1"/>
          </p:cNvSpPr>
          <p:nvPr>
            <p:ph type="dt" sz="half" idx="10"/>
          </p:nvPr>
        </p:nvSpPr>
        <p:spPr/>
        <p:txBody>
          <a:bodyPr/>
          <a:lstStyle/>
          <a:p>
            <a:fld id="{C496CA23-ED5E-4BF9-864D-86AD9365BC4C}" type="datetimeFigureOut">
              <a:rPr lang="cs-CZ" smtClean="0"/>
              <a:t>22.03.2022</a:t>
            </a:fld>
            <a:endParaRPr lang="cs-CZ"/>
          </a:p>
        </p:txBody>
      </p:sp>
      <p:sp>
        <p:nvSpPr>
          <p:cNvPr id="4" name="Zástupný symbol pro zápatí 3"/>
          <p:cNvSpPr>
            <a:spLocks noGrp="1"/>
          </p:cNvSpPr>
          <p:nvPr>
            <p:ph type="ftr" sz="quarter" idx="11"/>
          </p:nvPr>
        </p:nvSpPr>
        <p:spPr/>
        <p:txBody>
          <a:bodyPr/>
          <a:lstStyle/>
          <a:p>
            <a:endParaRPr lang="cs-CZ"/>
          </a:p>
        </p:txBody>
      </p:sp>
      <p:sp>
        <p:nvSpPr>
          <p:cNvPr id="5" name="Zástupný symbol pro číslo snímku 4"/>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9258686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Zástupný symbol pro datum 1"/>
          <p:cNvSpPr>
            <a:spLocks noGrp="1"/>
          </p:cNvSpPr>
          <p:nvPr>
            <p:ph type="dt" sz="half" idx="10"/>
          </p:nvPr>
        </p:nvSpPr>
        <p:spPr/>
        <p:txBody>
          <a:bodyPr/>
          <a:lstStyle/>
          <a:p>
            <a:fld id="{C496CA23-ED5E-4BF9-864D-86AD9365BC4C}" type="datetimeFigureOut">
              <a:rPr lang="cs-CZ" smtClean="0"/>
              <a:t>22.03.2022</a:t>
            </a:fld>
            <a:endParaRPr lang="cs-CZ"/>
          </a:p>
        </p:txBody>
      </p:sp>
      <p:sp>
        <p:nvSpPr>
          <p:cNvPr id="3" name="Zástupný symbol pro zápatí 2"/>
          <p:cNvSpPr>
            <a:spLocks noGrp="1"/>
          </p:cNvSpPr>
          <p:nvPr>
            <p:ph type="ftr" sz="quarter" idx="11"/>
          </p:nvPr>
        </p:nvSpPr>
        <p:spPr/>
        <p:txBody>
          <a:bodyPr/>
          <a:lstStyle/>
          <a:p>
            <a:endParaRPr lang="cs-CZ"/>
          </a:p>
        </p:txBody>
      </p:sp>
      <p:sp>
        <p:nvSpPr>
          <p:cNvPr id="4" name="Zástupný symbol pro číslo snímku 3"/>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74525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pro obsah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Upravte styly předlohy textu.</a:t>
            </a:r>
          </a:p>
        </p:txBody>
      </p:sp>
      <p:sp>
        <p:nvSpPr>
          <p:cNvPr id="5" name="Zástupný symbol pro datum 4"/>
          <p:cNvSpPr>
            <a:spLocks noGrp="1"/>
          </p:cNvSpPr>
          <p:nvPr>
            <p:ph type="dt" sz="half" idx="10"/>
          </p:nvPr>
        </p:nvSpPr>
        <p:spPr/>
        <p:txBody>
          <a:bodyPr/>
          <a:lstStyle/>
          <a:p>
            <a:fld id="{C496CA23-ED5E-4BF9-864D-86AD9365BC4C}" type="datetimeFigureOut">
              <a:rPr lang="cs-CZ" smtClean="0"/>
              <a:t>22.03.2022</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31109672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Nadpis 1"/>
          <p:cNvSpPr>
            <a:spLocks noGrp="1"/>
          </p:cNvSpPr>
          <p:nvPr>
            <p:ph type="title"/>
          </p:nvPr>
        </p:nvSpPr>
        <p:spPr>
          <a:xfrm>
            <a:off x="839788" y="457200"/>
            <a:ext cx="3932237" cy="1600200"/>
          </a:xfrm>
        </p:spPr>
        <p:txBody>
          <a:bodyPr anchor="b"/>
          <a:lstStyle>
            <a:lvl1pPr>
              <a:defRPr sz="3200"/>
            </a:lvl1pPr>
          </a:lstStyle>
          <a:p>
            <a:r>
              <a:rPr lang="cs-CZ"/>
              <a:t>Kliknutím lze upravit styl.</a:t>
            </a:r>
          </a:p>
        </p:txBody>
      </p:sp>
      <p:sp>
        <p:nvSpPr>
          <p:cNvPr id="3" name="Zástupný symbol pro obrázek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s-CZ"/>
          </a:p>
        </p:txBody>
      </p:sp>
      <p:sp>
        <p:nvSpPr>
          <p:cNvPr id="4" name="Zástupný symbol pro tex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a:t>Upravte styly předlohy textu.</a:t>
            </a:r>
          </a:p>
        </p:txBody>
      </p:sp>
      <p:sp>
        <p:nvSpPr>
          <p:cNvPr id="5" name="Zástupný symbol pro datum 4"/>
          <p:cNvSpPr>
            <a:spLocks noGrp="1"/>
          </p:cNvSpPr>
          <p:nvPr>
            <p:ph type="dt" sz="half" idx="10"/>
          </p:nvPr>
        </p:nvSpPr>
        <p:spPr/>
        <p:txBody>
          <a:bodyPr/>
          <a:lstStyle/>
          <a:p>
            <a:fld id="{C496CA23-ED5E-4BF9-864D-86AD9365BC4C}" type="datetimeFigureOut">
              <a:rPr lang="cs-CZ" smtClean="0"/>
              <a:t>22.03.2022</a:t>
            </a:fld>
            <a:endParaRPr lang="cs-CZ"/>
          </a:p>
        </p:txBody>
      </p:sp>
      <p:sp>
        <p:nvSpPr>
          <p:cNvPr id="6" name="Zástupný symbol pro zápatí 5"/>
          <p:cNvSpPr>
            <a:spLocks noGrp="1"/>
          </p:cNvSpPr>
          <p:nvPr>
            <p:ph type="ftr" sz="quarter" idx="11"/>
          </p:nvPr>
        </p:nvSpPr>
        <p:spPr/>
        <p:txBody>
          <a:bodyPr/>
          <a:lstStyle/>
          <a:p>
            <a:endParaRPr lang="cs-CZ"/>
          </a:p>
        </p:txBody>
      </p:sp>
      <p:sp>
        <p:nvSpPr>
          <p:cNvPr id="7" name="Zástupný symbol pro číslo snímku 6"/>
          <p:cNvSpPr>
            <a:spLocks noGrp="1"/>
          </p:cNvSpPr>
          <p:nvPr>
            <p:ph type="sldNum" sz="quarter" idx="12"/>
          </p:nvPr>
        </p:nvSpPr>
        <p:spPr/>
        <p:txBody>
          <a:bodyPr/>
          <a:lstStyle/>
          <a:p>
            <a:fld id="{30448399-26C1-4E56-AC31-2AF8A827B9E3}" type="slidenum">
              <a:rPr lang="cs-CZ" smtClean="0"/>
              <a:t>‹#›</a:t>
            </a:fld>
            <a:endParaRPr lang="cs-CZ"/>
          </a:p>
        </p:txBody>
      </p:sp>
    </p:spTree>
    <p:extLst>
      <p:ext uri="{BB962C8B-B14F-4D97-AF65-F5344CB8AC3E}">
        <p14:creationId xmlns:p14="http://schemas.microsoft.com/office/powerpoint/2010/main" val="17970815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nadpis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a:t>Kliknutím lze upravit styl.</a:t>
            </a:r>
          </a:p>
        </p:txBody>
      </p:sp>
      <p:sp>
        <p:nvSpPr>
          <p:cNvPr id="3" name="Zástupný symbol pro text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a:t>Upravte styly předlohy textu.</a:t>
            </a:r>
          </a:p>
          <a:p>
            <a:pPr lvl="1"/>
            <a:r>
              <a:rPr lang="cs-CZ"/>
              <a:t>Druhá úroveň</a:t>
            </a:r>
          </a:p>
          <a:p>
            <a:pPr lvl="2"/>
            <a:r>
              <a:rPr lang="cs-CZ"/>
              <a:t>Třetí úroveň</a:t>
            </a:r>
          </a:p>
          <a:p>
            <a:pPr lvl="3"/>
            <a:r>
              <a:rPr lang="cs-CZ"/>
              <a:t>Čtvrtá úroveň</a:t>
            </a:r>
          </a:p>
          <a:p>
            <a:pPr lvl="4"/>
            <a:r>
              <a:rPr lang="cs-CZ"/>
              <a:t>Pátá úroveň</a:t>
            </a:r>
          </a:p>
        </p:txBody>
      </p:sp>
      <p:sp>
        <p:nvSpPr>
          <p:cNvPr id="4" name="Zástupný symbol pro datum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96CA23-ED5E-4BF9-864D-86AD9365BC4C}" type="datetimeFigureOut">
              <a:rPr lang="cs-CZ" smtClean="0"/>
              <a:t>22.03.2022</a:t>
            </a:fld>
            <a:endParaRPr lang="cs-CZ"/>
          </a:p>
        </p:txBody>
      </p:sp>
      <p:sp>
        <p:nvSpPr>
          <p:cNvPr id="5" name="Zástupný symbol pro zápatí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Zástupný symbol pro číslo snímku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448399-26C1-4E56-AC31-2AF8A827B9E3}" type="slidenum">
              <a:rPr lang="cs-CZ" smtClean="0"/>
              <a:t>‹#›</a:t>
            </a:fld>
            <a:endParaRPr lang="cs-CZ"/>
          </a:p>
        </p:txBody>
      </p:sp>
    </p:spTree>
    <p:extLst>
      <p:ext uri="{BB962C8B-B14F-4D97-AF65-F5344CB8AC3E}">
        <p14:creationId xmlns:p14="http://schemas.microsoft.com/office/powerpoint/2010/main" val="4619722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6.jpeg"/></Relationships>
</file>

<file path=ppt/slides/_rels/slide1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microsoft.com/office/2007/relationships/hdphoto" Target="../media/hdphoto3.wdp"/></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png"/><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jpeg"/></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jpeg"/><Relationship Id="rId4" Type="http://schemas.openxmlformats.org/officeDocument/2006/relationships/image" Target="../media/image58.jpe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jpeg"/></Relationships>
</file>

<file path=ppt/slides/_rels/slide2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80.jpeg"/><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86.jpeg"/><Relationship Id="rId5" Type="http://schemas.openxmlformats.org/officeDocument/2006/relationships/image" Target="../media/image85.png"/><Relationship Id="rId4" Type="http://schemas.openxmlformats.org/officeDocument/2006/relationships/image" Target="../media/image84.jpeg"/></Relationships>
</file>

<file path=ppt/slides/_rels/slide29.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92.png"/><Relationship Id="rId7" Type="http://schemas.openxmlformats.org/officeDocument/2006/relationships/image" Target="../media/image96.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3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jpeg"/><Relationship Id="rId7" Type="http://schemas.openxmlformats.org/officeDocument/2006/relationships/image" Target="../media/image101.jpe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jpeg"/><Relationship Id="rId4"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jpeg"/><Relationship Id="rId7" Type="http://schemas.microsoft.com/office/2007/relationships/hdphoto" Target="../media/hdphoto1.wdp"/><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17.png"/><Relationship Id="rId9"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374073" y="5283199"/>
            <a:ext cx="11538065" cy="1020763"/>
          </a:xfrm>
        </p:spPr>
        <p:txBody>
          <a:bodyPr/>
          <a:lstStyle/>
          <a:p>
            <a:r>
              <a:rPr lang="cs-CZ"/>
              <a:t>WEBOVÉ APLIKACE</a:t>
            </a:r>
          </a:p>
        </p:txBody>
      </p:sp>
      <p:pic>
        <p:nvPicPr>
          <p:cNvPr id="9218" name="Picture 2" descr="How Much Does It Cost To Build a Web Application in 2020 - Clockwise  Software"/>
          <p:cNvPicPr>
            <a:picLocks noChangeAspect="1" noChangeArrowheads="1"/>
          </p:cNvPicPr>
          <p:nvPr/>
        </p:nvPicPr>
        <p:blipFill rotWithShape="1">
          <a:blip r:embed="rId3">
            <a:extLst>
              <a:ext uri="{28A0092B-C50C-407E-A947-70E740481C1C}">
                <a14:useLocalDpi xmlns:a14="http://schemas.microsoft.com/office/drawing/2010/main" val="0"/>
              </a:ext>
            </a:extLst>
          </a:blip>
          <a:srcRect b="24656"/>
          <a:stretch/>
        </p:blipFill>
        <p:spPr bwMode="auto">
          <a:xfrm>
            <a:off x="-2379" y="0"/>
            <a:ext cx="12194379" cy="51670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11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FÁZE NÁVRHU WEBOVÉ APLIKACE</a:t>
            </a:r>
            <a:endParaRPr lang="cs-CZ" b="1">
              <a:solidFill>
                <a:schemeClr val="accent1">
                  <a:lumMod val="60000"/>
                  <a:lumOff val="40000"/>
                </a:schemeClr>
              </a:solidFill>
            </a:endParaRPr>
          </a:p>
        </p:txBody>
      </p:sp>
      <p:pic>
        <p:nvPicPr>
          <p:cNvPr id="15364" name="Picture 4" descr="Logo - Our Website Development Process - Free Transparent PNG Download -  PNGkey"/>
          <p:cNvPicPr>
            <a:picLocks noChangeAspect="1" noChangeArrowheads="1"/>
          </p:cNvPicPr>
          <p:nvPr/>
        </p:nvPicPr>
        <p:blipFill>
          <a:blip r:embed="rId3">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4194629" y="1325563"/>
            <a:ext cx="7997371" cy="5234893"/>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descr="Web design, web development, UI and UX: What's the difference and which do  you need? - 99desig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68456" y="3476649"/>
            <a:ext cx="2329065" cy="232906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5366" name="Picture 6" descr="A typical Web Design Process"/>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5653" b="10560"/>
          <a:stretch/>
        </p:blipFill>
        <p:spPr bwMode="auto">
          <a:xfrm>
            <a:off x="0" y="1325562"/>
            <a:ext cx="2641600" cy="5533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3316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UŽIVATELSKÉ ROZHRANÍ WEBU</a:t>
            </a:r>
            <a:endParaRPr lang="cs-CZ" b="1">
              <a:solidFill>
                <a:schemeClr val="accent1">
                  <a:lumMod val="60000"/>
                  <a:lumOff val="40000"/>
                </a:schemeClr>
              </a:solidFill>
            </a:endParaRPr>
          </a:p>
        </p:txBody>
      </p:sp>
      <p:pic>
        <p:nvPicPr>
          <p:cNvPr id="13314" name="Picture 2" descr="Web design, web development, UI and UX: What's the difference and which do  you need? - 99desig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60012" y="1325563"/>
            <a:ext cx="1931988" cy="193198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How web design layout affect SEO | How to optimize the website for SE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61768"/>
            <a:ext cx="7978925" cy="5443537"/>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How To Structure A Web Page For Succes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6152" y="1325563"/>
            <a:ext cx="3765847" cy="2827337"/>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5 Home Page Layout Designs You MUST Try in 20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29690" y="1261768"/>
            <a:ext cx="4290445" cy="5596232"/>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descr="How To Structure A Web Page For Succes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4762" y="4423144"/>
            <a:ext cx="3243085" cy="2434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79459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RESPONZIVNÍ DESIGN</a:t>
            </a:r>
            <a:endParaRPr lang="cs-CZ" b="1">
              <a:solidFill>
                <a:schemeClr val="accent1">
                  <a:lumMod val="60000"/>
                  <a:lumOff val="40000"/>
                </a:schemeClr>
              </a:solidFill>
            </a:endParaRPr>
          </a:p>
        </p:txBody>
      </p:sp>
      <p:pic>
        <p:nvPicPr>
          <p:cNvPr id="14342" name="Picture 6" descr="CSS Media Quer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40273"/>
            <a:ext cx="4548717" cy="2924175"/>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Adaptive vs Responsive Design"/>
          <p:cNvPicPr>
            <a:picLocks noChangeAspect="1" noChangeArrowheads="1"/>
          </p:cNvPicPr>
          <p:nvPr/>
        </p:nvPicPr>
        <p:blipFill rotWithShape="1">
          <a:blip r:embed="rId4">
            <a:extLst>
              <a:ext uri="{28A0092B-C50C-407E-A947-70E740481C1C}">
                <a14:useLocalDpi xmlns:a14="http://schemas.microsoft.com/office/drawing/2010/main" val="0"/>
              </a:ext>
            </a:extLst>
          </a:blip>
          <a:srcRect t="4046" b="8999"/>
          <a:stretch/>
        </p:blipFill>
        <p:spPr bwMode="auto">
          <a:xfrm>
            <a:off x="8324850" y="1325561"/>
            <a:ext cx="3867150" cy="5538887"/>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Responsive Design | Mobile web design, Web design, Responsive des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2644" y="1325561"/>
            <a:ext cx="4188279" cy="2732048"/>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Responsive design: an essential element - Enyosolutions Blog"/>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t="8632" b="12225"/>
          <a:stretch/>
        </p:blipFill>
        <p:spPr bwMode="auto">
          <a:xfrm>
            <a:off x="-252783" y="1337497"/>
            <a:ext cx="4801500" cy="2476444"/>
          </a:xfrm>
          <a:prstGeom prst="rect">
            <a:avLst/>
          </a:prstGeom>
          <a:noFill/>
          <a:extLst>
            <a:ext uri="{909E8E84-426E-40DD-AFC4-6F175D3DCCD1}">
              <a14:hiddenFill xmlns:a14="http://schemas.microsoft.com/office/drawing/2010/main">
                <a:solidFill>
                  <a:srgbClr val="FFFFFF"/>
                </a:solidFill>
              </a14:hiddenFill>
            </a:ext>
          </a:extLst>
        </p:spPr>
      </p:pic>
      <p:pic>
        <p:nvPicPr>
          <p:cNvPr id="14348" name="Picture 12" descr="Adaptive Responsive Web Design Banner Set - Download Free Vectors, Clipart  Graphics &amp; Vector Art"/>
          <p:cNvPicPr>
            <a:picLocks noChangeAspect="1" noChangeArrowheads="1"/>
          </p:cNvPicPr>
          <p:nvPr/>
        </p:nvPicPr>
        <p:blipFill rotWithShape="1">
          <a:blip r:embed="rId7">
            <a:extLst>
              <a:ext uri="{28A0092B-C50C-407E-A947-70E740481C1C}">
                <a14:useLocalDpi xmlns:a14="http://schemas.microsoft.com/office/drawing/2010/main" val="0"/>
              </a:ext>
            </a:extLst>
          </a:blip>
          <a:srcRect b="33912"/>
          <a:stretch/>
        </p:blipFill>
        <p:spPr bwMode="auto">
          <a:xfrm>
            <a:off x="4548131" y="4057609"/>
            <a:ext cx="3982792" cy="279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4557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PŘÍSTUPNOST WEBU</a:t>
            </a:r>
            <a:endParaRPr lang="cs-CZ" b="1">
              <a:solidFill>
                <a:schemeClr val="accent1">
                  <a:lumMod val="60000"/>
                  <a:lumOff val="40000"/>
                </a:schemeClr>
              </a:solidFill>
            </a:endParaRPr>
          </a:p>
        </p:txBody>
      </p:sp>
      <p:pic>
        <p:nvPicPr>
          <p:cNvPr id="18434" name="Picture 2" descr="WCAG 2.0 Repo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5563"/>
            <a:ext cx="12192000" cy="5536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0652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WEBOVÉ FORMULÁŘE</a:t>
            </a:r>
            <a:endParaRPr lang="cs-CZ" b="1">
              <a:solidFill>
                <a:schemeClr val="accent1">
                  <a:lumMod val="60000"/>
                  <a:lumOff val="40000"/>
                </a:schemeClr>
              </a:solidFill>
            </a:endParaRPr>
          </a:p>
        </p:txBody>
      </p:sp>
      <p:pic>
        <p:nvPicPr>
          <p:cNvPr id="12292" name="Picture 4" descr="Form elements 2x | Form design web, Ux web design, Web design user  experience"/>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10176" t="9271" r="8306" b="20253"/>
          <a:stretch/>
        </p:blipFill>
        <p:spPr bwMode="auto">
          <a:xfrm>
            <a:off x="0" y="1325563"/>
            <a:ext cx="4685127" cy="553243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UI Components (WIP) by Flo Steinle on Dribbble"/>
          <p:cNvPicPr>
            <a:picLocks noChangeAspect="1" noChangeArrowheads="1"/>
          </p:cNvPicPr>
          <p:nvPr/>
        </p:nvPicPr>
        <p:blipFill rotWithShape="1">
          <a:blip r:embed="rId5">
            <a:extLst>
              <a:ext uri="{28A0092B-C50C-407E-A947-70E740481C1C}">
                <a14:useLocalDpi xmlns:a14="http://schemas.microsoft.com/office/drawing/2010/main" val="0"/>
              </a:ext>
            </a:extLst>
          </a:blip>
          <a:srcRect l="9812" t="15069" r="9688" b="15668"/>
          <a:stretch/>
        </p:blipFill>
        <p:spPr bwMode="auto">
          <a:xfrm>
            <a:off x="4685127" y="2013697"/>
            <a:ext cx="7506873" cy="4844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871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VALIDACE FORMULÁŘŮ</a:t>
            </a:r>
            <a:endParaRPr lang="cs-CZ" b="1">
              <a:solidFill>
                <a:schemeClr val="accent1">
                  <a:lumMod val="60000"/>
                  <a:lumOff val="40000"/>
                </a:schemeClr>
              </a:solidFill>
            </a:endParaRPr>
          </a:p>
        </p:txBody>
      </p:sp>
      <p:pic>
        <p:nvPicPr>
          <p:cNvPr id="16388" name="Picture 4" descr="Web Form Validation: Best Practices and Tutorials — Smashing Magazine"/>
          <p:cNvPicPr>
            <a:picLocks noChangeAspect="1" noChangeArrowheads="1"/>
          </p:cNvPicPr>
          <p:nvPr/>
        </p:nvPicPr>
        <p:blipFill rotWithShape="1">
          <a:blip r:embed="rId3">
            <a:extLst>
              <a:ext uri="{28A0092B-C50C-407E-A947-70E740481C1C}">
                <a14:useLocalDpi xmlns:a14="http://schemas.microsoft.com/office/drawing/2010/main" val="0"/>
              </a:ext>
            </a:extLst>
          </a:blip>
          <a:srcRect t="10817"/>
          <a:stretch/>
        </p:blipFill>
        <p:spPr bwMode="auto">
          <a:xfrm>
            <a:off x="7038502" y="1435396"/>
            <a:ext cx="4989014" cy="3710762"/>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MVC Custom Attribute - Client-side Validation - Warning: No message defined  for 'field' - Stack Overflo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25561"/>
            <a:ext cx="7038502" cy="5520584"/>
          </a:xfrm>
          <a:prstGeom prst="rect">
            <a:avLst/>
          </a:prstGeom>
          <a:noFill/>
          <a:extLst>
            <a:ext uri="{909E8E84-426E-40DD-AFC4-6F175D3DCCD1}">
              <a14:hiddenFill xmlns:a14="http://schemas.microsoft.com/office/drawing/2010/main">
                <a:solidFill>
                  <a:srgbClr val="FFFFFF"/>
                </a:solidFill>
              </a14:hiddenFill>
            </a:ext>
          </a:extLst>
        </p:spPr>
      </p:pic>
      <p:pic>
        <p:nvPicPr>
          <p:cNvPr id="16392" name="Picture 8" descr="Form Validation using jQuery validation plugi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6260" y="5255991"/>
            <a:ext cx="5153498" cy="1540827"/>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Regular Expression Visualizer and Visual Regular E... - Alteryx Commun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80832" y="2525486"/>
            <a:ext cx="4201102" cy="350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36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REGULÁRNÍ VÝRAZY</a:t>
            </a:r>
            <a:endParaRPr lang="cs-CZ" b="1">
              <a:solidFill>
                <a:schemeClr val="accent1">
                  <a:lumMod val="60000"/>
                  <a:lumOff val="40000"/>
                </a:schemeClr>
              </a:solidFill>
            </a:endParaRPr>
          </a:p>
        </p:txBody>
      </p:sp>
      <p:pic>
        <p:nvPicPr>
          <p:cNvPr id="10242" name="Picture 2" descr="Regular Expression Visualizer and Visual Regular E... - Alteryx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0790" y="1325564"/>
            <a:ext cx="6421210" cy="5351008"/>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How to Use Regex in Jav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995" y="1612562"/>
            <a:ext cx="5384800" cy="2986882"/>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assive Regular Expressions Toolbox | Tripwire Magazi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685508"/>
            <a:ext cx="5953125"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3727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CROSS-SITE SCRIPTING</a:t>
            </a:r>
            <a:endParaRPr lang="cs-CZ" b="1">
              <a:solidFill>
                <a:schemeClr val="accent1">
                  <a:lumMod val="60000"/>
                  <a:lumOff val="40000"/>
                </a:schemeClr>
              </a:solidFill>
            </a:endParaRPr>
          </a:p>
        </p:txBody>
      </p:sp>
      <p:sp>
        <p:nvSpPr>
          <p:cNvPr id="3" name="AutoShape 14" descr="Access control vulnerabilities and privilege escalation | Web Security  Academ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3076" name="Picture 4" descr="Cross-Site Scripting — Web-based Application Security, Part 3 | Sp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40" y="1782763"/>
            <a:ext cx="5715000" cy="438150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Cross-Site Scripting. Summary | by MRunal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0976" y="1715944"/>
            <a:ext cx="6271024" cy="4515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242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CROSS-SITE REQUEST FORGERY</a:t>
            </a:r>
            <a:endParaRPr lang="cs-CZ" b="1">
              <a:solidFill>
                <a:schemeClr val="accent1">
                  <a:lumMod val="60000"/>
                  <a:lumOff val="40000"/>
                </a:schemeClr>
              </a:solidFill>
            </a:endParaRPr>
          </a:p>
        </p:txBody>
      </p:sp>
      <p:sp>
        <p:nvSpPr>
          <p:cNvPr id="3" name="AutoShape 14" descr="Access control vulnerabilities and privilege escalation | Web Security  Academ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4098" name="Picture 2" descr="Cross-Site Forgery — Web-based Application Security, Part 2 | Spann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21" y="1470026"/>
            <a:ext cx="5359854" cy="5136527"/>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Cracking Java's RNG for CSRF. Javax Faces and Why CSRF Token… | by Rick  Ramgattie | Independent Security Evaluat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6865" y="3105377"/>
            <a:ext cx="7275763" cy="364563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CSRF Attacks: Anatomy, Prevention, and XSRF Tokens | Acuneti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2514" y="1594857"/>
            <a:ext cx="6437540" cy="136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73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CLICKJACKING</a:t>
            </a:r>
            <a:endParaRPr lang="cs-CZ" b="1">
              <a:solidFill>
                <a:schemeClr val="accent1">
                  <a:lumMod val="60000"/>
                  <a:lumOff val="40000"/>
                </a:schemeClr>
              </a:solidFill>
            </a:endParaRPr>
          </a:p>
        </p:txBody>
      </p:sp>
      <p:sp>
        <p:nvSpPr>
          <p:cNvPr id="3" name="AutoShape 14" descr="Access control vulnerabilities and privilege escalation | Web Security  Academ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5124" name="Picture 4" descr="WSTG - Latest | OWAS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25563"/>
            <a:ext cx="7242628" cy="5532437"/>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What is Clickjacking | Attack Example | X-Frame-Options Pros &amp; Cons |  Imperv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2629" y="3134466"/>
            <a:ext cx="5061145" cy="388319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Think Before You Click: Truth Behind Clickjacking on Facebook - Threat  Encyclo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42629" y="1325563"/>
            <a:ext cx="4949372" cy="192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0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4" name="Picture 12" descr="THREE TIER ARCHITECTURE : THE BEGINNING | by Surabhi Pandey |  CoffeeTechAndMe | Medium"/>
          <p:cNvPicPr>
            <a:picLocks noChangeAspect="1" noChangeArrowheads="1"/>
          </p:cNvPicPr>
          <p:nvPr/>
        </p:nvPicPr>
        <p:blipFill rotWithShape="1">
          <a:blip r:embed="rId3">
            <a:extLst>
              <a:ext uri="{28A0092B-C50C-407E-A947-70E740481C1C}">
                <a14:useLocalDpi xmlns:a14="http://schemas.microsoft.com/office/drawing/2010/main" val="0"/>
              </a:ext>
            </a:extLst>
          </a:blip>
          <a:srcRect t="25850" b="6955"/>
          <a:stretch/>
        </p:blipFill>
        <p:spPr bwMode="auto">
          <a:xfrm>
            <a:off x="0" y="4622212"/>
            <a:ext cx="6581700" cy="224245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 Breakdown of the Web Service | LogiGear Magazine"/>
          <p:cNvPicPr>
            <a:picLocks noChangeAspect="1" noChangeArrowheads="1"/>
          </p:cNvPicPr>
          <p:nvPr/>
        </p:nvPicPr>
        <p:blipFill rotWithShape="1">
          <a:blip r:embed="rId4">
            <a:extLst>
              <a:ext uri="{28A0092B-C50C-407E-A947-70E740481C1C}">
                <a14:useLocalDpi xmlns:a14="http://schemas.microsoft.com/office/drawing/2010/main" val="0"/>
              </a:ext>
            </a:extLst>
          </a:blip>
          <a:srcRect b="10883"/>
          <a:stretch/>
        </p:blipFill>
        <p:spPr bwMode="auto">
          <a:xfrm>
            <a:off x="0" y="1049792"/>
            <a:ext cx="6007776" cy="3565751"/>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VÍCEVRSTVÉ WEBOVÉ APLIKACE</a:t>
            </a:r>
            <a:endParaRPr lang="cs-CZ" b="1">
              <a:solidFill>
                <a:schemeClr val="accent1">
                  <a:lumMod val="60000"/>
                  <a:lumOff val="40000"/>
                </a:schemeClr>
              </a:solidFill>
            </a:endParaRPr>
          </a:p>
        </p:txBody>
      </p:sp>
      <p:pic>
        <p:nvPicPr>
          <p:cNvPr id="3082" name="Picture 10" descr="What Is N-Tier Architecture? - DZone DevO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4400" y="1325563"/>
            <a:ext cx="6197600" cy="5539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6786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SESSION HIJACKING</a:t>
            </a:r>
            <a:endParaRPr lang="cs-CZ" b="1">
              <a:solidFill>
                <a:schemeClr val="accent1">
                  <a:lumMod val="60000"/>
                  <a:lumOff val="40000"/>
                </a:schemeClr>
              </a:solidFill>
            </a:endParaRPr>
          </a:p>
        </p:txBody>
      </p:sp>
      <p:sp>
        <p:nvSpPr>
          <p:cNvPr id="3" name="AutoShape 14" descr="Access control vulnerabilities and privilege escalation | Web Security  Academ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6146" name="Picture 2" descr="The Ultimate Guide to Session Hijacking aka Cookie Hijacking - Hashed Out  by The SSL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7314" y="1470026"/>
            <a:ext cx="6095910" cy="317069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The Ultimate Guide to Session Hijacking aka Cookie Hijacking - Security  Boulevar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19" y="1325563"/>
            <a:ext cx="6103387" cy="354466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The Ultimate Guide to Session Hijacking aka Cookie Hijacking - Hashed Out  by The SSL Sto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0115" y="4719959"/>
            <a:ext cx="5123543" cy="213804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Session Hijacking Takes Control of Your Accounts. Here's How"/>
          <p:cNvPicPr>
            <a:picLocks noChangeAspect="1" noChangeArrowheads="1"/>
          </p:cNvPicPr>
          <p:nvPr/>
        </p:nvPicPr>
        <p:blipFill rotWithShape="1">
          <a:blip r:embed="rId6">
            <a:extLst>
              <a:ext uri="{28A0092B-C50C-407E-A947-70E740481C1C}">
                <a14:useLocalDpi xmlns:a14="http://schemas.microsoft.com/office/drawing/2010/main" val="0"/>
              </a:ext>
            </a:extLst>
          </a:blip>
          <a:srcRect l="2134" t="5764" r="2254" b="17728"/>
          <a:stretch/>
        </p:blipFill>
        <p:spPr bwMode="auto">
          <a:xfrm>
            <a:off x="155575" y="4751036"/>
            <a:ext cx="5595257" cy="2106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933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PHISHING</a:t>
            </a:r>
            <a:endParaRPr lang="cs-CZ" b="1">
              <a:solidFill>
                <a:schemeClr val="accent1">
                  <a:lumMod val="60000"/>
                  <a:lumOff val="40000"/>
                </a:schemeClr>
              </a:solidFill>
            </a:endParaRPr>
          </a:p>
        </p:txBody>
      </p:sp>
      <p:sp>
        <p:nvSpPr>
          <p:cNvPr id="3" name="AutoShape 14" descr="Access control vulnerabilities and privilege escalation | Web Security  Academ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7170" name="Picture 2" descr="Phishing – Wikipedi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8229" y="1325563"/>
            <a:ext cx="5863771" cy="539088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růzkum: Až čtvrtina Čechů se setkala s phishingem – Centrum kybernetické  bezpečnost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325563"/>
            <a:ext cx="6328229" cy="292712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Social engineering test | TAD GROUP"/>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3569238"/>
            <a:ext cx="6328229" cy="33001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6308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SQL INJECTION</a:t>
            </a:r>
            <a:endParaRPr lang="cs-CZ" b="1">
              <a:solidFill>
                <a:schemeClr val="accent1">
                  <a:lumMod val="60000"/>
                  <a:lumOff val="40000"/>
                </a:schemeClr>
              </a:solidFill>
            </a:endParaRPr>
          </a:p>
        </p:txBody>
      </p:sp>
      <p:sp>
        <p:nvSpPr>
          <p:cNvPr id="3" name="AutoShape 14" descr="Access control vulnerabilities and privilege escalation | Web Security  Academ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8200" name="Picture 8" descr="What is SQL Injection? | Explanation &amp; Protection | Av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837883"/>
            <a:ext cx="4689729" cy="202011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Blind SQL Injection | Triggering Conditional Response | Part 1 | Ishara  Abeythissa | by Ishara Abeythissa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25563"/>
            <a:ext cx="4689729" cy="359546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Exploiting SQL Injection: a Hands-on Example | Acunetix"/>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9943" y="2090470"/>
            <a:ext cx="6662057" cy="488550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Login Bypass Using SQL Injec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1329" y="1383353"/>
            <a:ext cx="2113855" cy="190165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7841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6" name="Picture 8" descr="The Top Five Web Application Authentication Vulnerabilities We Find |  Veracode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5562"/>
            <a:ext cx="6037042" cy="2382837"/>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AUTENTIZACE</a:t>
            </a:r>
            <a:endParaRPr lang="cs-CZ" b="1">
              <a:solidFill>
                <a:schemeClr val="accent1">
                  <a:lumMod val="60000"/>
                  <a:lumOff val="40000"/>
                </a:schemeClr>
              </a:solidFill>
            </a:endParaRPr>
          </a:p>
        </p:txBody>
      </p:sp>
      <p:pic>
        <p:nvPicPr>
          <p:cNvPr id="17412" name="Picture 4" descr="Multi-factor-authentication-2-2-2 - Spajk.cz"/>
          <p:cNvPicPr>
            <a:picLocks noChangeAspect="1" noChangeArrowheads="1"/>
          </p:cNvPicPr>
          <p:nvPr/>
        </p:nvPicPr>
        <p:blipFill rotWithShape="1">
          <a:blip r:embed="rId4">
            <a:extLst>
              <a:ext uri="{28A0092B-C50C-407E-A947-70E740481C1C}">
                <a14:useLocalDpi xmlns:a14="http://schemas.microsoft.com/office/drawing/2010/main" val="0"/>
              </a:ext>
            </a:extLst>
          </a:blip>
          <a:srcRect l="2601" t="2522" r="5890" b="8845"/>
          <a:stretch/>
        </p:blipFill>
        <p:spPr bwMode="auto">
          <a:xfrm>
            <a:off x="4928" y="3063717"/>
            <a:ext cx="6032114" cy="3716337"/>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INFOGRAPHIC: Evolution of Passwords | Blo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586" b="3616"/>
          <a:stretch/>
        </p:blipFill>
        <p:spPr bwMode="auto">
          <a:xfrm>
            <a:off x="6037042" y="1325562"/>
            <a:ext cx="2854960" cy="55324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ree Vector | Biometric authentication methods isometric compositi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92002" y="1325561"/>
            <a:ext cx="3303403" cy="2474914"/>
          </a:xfrm>
          <a:prstGeom prst="rect">
            <a:avLst/>
          </a:prstGeom>
          <a:noFill/>
          <a:extLst>
            <a:ext uri="{909E8E84-426E-40DD-AFC4-6F175D3DCCD1}">
              <a14:hiddenFill xmlns:a14="http://schemas.microsoft.com/office/drawing/2010/main">
                <a:solidFill>
                  <a:srgbClr val="FFFFFF"/>
                </a:solidFill>
              </a14:hiddenFill>
            </a:ext>
          </a:extLst>
        </p:spPr>
      </p:pic>
      <p:sp>
        <p:nvSpPr>
          <p:cNvPr id="3" name="AutoShape 14" descr="Access control vulnerabilities and privilege escalation | Web Security  Academ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cs-CZ"/>
          </a:p>
        </p:txBody>
      </p:sp>
      <p:pic>
        <p:nvPicPr>
          <p:cNvPr id="17426" name="Picture 18" descr="Risk-Based Authentication - Strong, Invisible MFA - Plurilock ADAPT"/>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52883" y="3347084"/>
            <a:ext cx="5337648" cy="3432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55658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AUTENTIZACE NA WEBU</a:t>
            </a:r>
            <a:endParaRPr lang="cs-CZ" b="1">
              <a:solidFill>
                <a:schemeClr val="accent1">
                  <a:lumMod val="60000"/>
                  <a:lumOff val="40000"/>
                </a:schemeClr>
              </a:solidFill>
            </a:endParaRPr>
          </a:p>
        </p:txBody>
      </p:sp>
      <p:pic>
        <p:nvPicPr>
          <p:cNvPr id="19462" name="Picture 6" descr="API Authentication Methods and Best Practices | Tiempo Development"/>
          <p:cNvPicPr>
            <a:picLocks noChangeAspect="1" noChangeArrowheads="1"/>
          </p:cNvPicPr>
          <p:nvPr/>
        </p:nvPicPr>
        <p:blipFill rotWithShape="1">
          <a:blip r:embed="rId3">
            <a:extLst>
              <a:ext uri="{28A0092B-C50C-407E-A947-70E740481C1C}">
                <a14:useLocalDpi xmlns:a14="http://schemas.microsoft.com/office/drawing/2010/main" val="0"/>
              </a:ext>
            </a:extLst>
          </a:blip>
          <a:srcRect l="12663" t="22470" r="12942" b="3841"/>
          <a:stretch/>
        </p:blipFill>
        <p:spPr bwMode="auto">
          <a:xfrm>
            <a:off x="0" y="1325563"/>
            <a:ext cx="5623883" cy="5532437"/>
          </a:xfrm>
          <a:prstGeom prst="rect">
            <a:avLst/>
          </a:prstGeom>
          <a:noFill/>
          <a:extLst>
            <a:ext uri="{909E8E84-426E-40DD-AFC4-6F175D3DCCD1}">
              <a14:hiddenFill xmlns:a14="http://schemas.microsoft.com/office/drawing/2010/main">
                <a:solidFill>
                  <a:srgbClr val="FFFFFF"/>
                </a:solidFill>
              </a14:hiddenFill>
            </a:ext>
          </a:extLst>
        </p:spPr>
      </p:pic>
      <p:pic>
        <p:nvPicPr>
          <p:cNvPr id="19470" name="Picture 14" descr="OAuth grant types | Web Security Academ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3985" y="1325563"/>
            <a:ext cx="6578015" cy="5532437"/>
          </a:xfrm>
          <a:prstGeom prst="rect">
            <a:avLst/>
          </a:prstGeom>
          <a:noFill/>
          <a:extLst>
            <a:ext uri="{909E8E84-426E-40DD-AFC4-6F175D3DCCD1}">
              <a14:hiddenFill xmlns:a14="http://schemas.microsoft.com/office/drawing/2010/main">
                <a:solidFill>
                  <a:srgbClr val="FFFFFF"/>
                </a:solidFill>
              </a14:hiddenFill>
            </a:ext>
          </a:extLst>
        </p:spPr>
      </p:pic>
      <p:pic>
        <p:nvPicPr>
          <p:cNvPr id="19472" name="Picture 16" descr="All About OAuth 2.0. OAuth is an open standard for access… | by Jaya |  YellowAn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81523" y="3835400"/>
            <a:ext cx="1976501" cy="1968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6675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PASSWORDLESS AUTENTIZACE</a:t>
            </a:r>
            <a:endParaRPr lang="cs-CZ" b="1">
              <a:solidFill>
                <a:schemeClr val="accent1">
                  <a:lumMod val="60000"/>
                  <a:lumOff val="40000"/>
                </a:schemeClr>
              </a:solidFill>
            </a:endParaRPr>
          </a:p>
        </p:txBody>
      </p:sp>
      <p:pic>
        <p:nvPicPr>
          <p:cNvPr id="7" name="Picture 12" descr="Why Windows Hello for Business, Microsoft Authenticator, and FIDO2 are not  a suggestion, but a requirement for your Azure AD powered enterprise – PART  2 – JasonSamuel.com"/>
          <p:cNvPicPr>
            <a:picLocks noChangeAspect="1" noChangeArrowheads="1"/>
          </p:cNvPicPr>
          <p:nvPr/>
        </p:nvPicPr>
        <p:blipFill rotWithShape="1">
          <a:blip r:embed="rId3">
            <a:extLst>
              <a:ext uri="{28A0092B-C50C-407E-A947-70E740481C1C}">
                <a14:useLocalDpi xmlns:a14="http://schemas.microsoft.com/office/drawing/2010/main" val="0"/>
              </a:ext>
            </a:extLst>
          </a:blip>
          <a:srcRect t="15579"/>
          <a:stretch/>
        </p:blipFill>
        <p:spPr bwMode="auto">
          <a:xfrm>
            <a:off x="4928" y="1068387"/>
            <a:ext cx="12192000" cy="5789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218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AUTHeNtication VS AUTHoriZation - DEV Communi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7016" y="4600072"/>
            <a:ext cx="4844902" cy="2257928"/>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AUTORIZACE</a:t>
            </a:r>
            <a:endParaRPr lang="cs-CZ" b="1">
              <a:solidFill>
                <a:schemeClr val="accent1">
                  <a:lumMod val="60000"/>
                  <a:lumOff val="40000"/>
                </a:schemeClr>
              </a:solidFill>
            </a:endParaRPr>
          </a:p>
        </p:txBody>
      </p:sp>
      <p:pic>
        <p:nvPicPr>
          <p:cNvPr id="12290" name="Picture 2" descr="Role-based access control (RBAC) vs. Claims-based access control (CBAC) in  ASP.NET MVC - Stack Overflow"/>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405854"/>
            <a:ext cx="7756736" cy="4046536"/>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descr="Access rights"/>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43283" y="3579703"/>
            <a:ext cx="4253237" cy="3235381"/>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Role Based ACCESS CONTROL (RBAC) Design for Microservices - Tech Chronicles"/>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t="9813" b="8976"/>
          <a:stretch/>
        </p:blipFill>
        <p:spPr bwMode="auto">
          <a:xfrm>
            <a:off x="7380766" y="1407378"/>
            <a:ext cx="4944140" cy="21016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7574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REDAKČNÍ SYSTÉMY - CMS</a:t>
            </a:r>
            <a:endParaRPr lang="cs-CZ" b="1">
              <a:solidFill>
                <a:schemeClr val="accent1">
                  <a:lumMod val="60000"/>
                  <a:lumOff val="40000"/>
                </a:schemeClr>
              </a:solidFill>
            </a:endParaRPr>
          </a:p>
        </p:txBody>
      </p:sp>
      <p:pic>
        <p:nvPicPr>
          <p:cNvPr id="22530" name="Picture 2" descr="Flextype on Twitter: &quot;Traditional CMS vs Flextype 0.9.7 (Headless CMS)  #flextype 0.9.7 coming soon...… &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5562"/>
            <a:ext cx="8627580" cy="5532437"/>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descr="Hybrid CMS vs. Headless CMS: Which One Is Right For Your Organization? |  Contentstack"/>
          <p:cNvPicPr>
            <a:picLocks noChangeAspect="1" noChangeArrowheads="1"/>
          </p:cNvPicPr>
          <p:nvPr/>
        </p:nvPicPr>
        <p:blipFill rotWithShape="1">
          <a:blip r:embed="rId4">
            <a:extLst>
              <a:ext uri="{28A0092B-C50C-407E-A947-70E740481C1C}">
                <a14:useLocalDpi xmlns:a14="http://schemas.microsoft.com/office/drawing/2010/main" val="0"/>
              </a:ext>
            </a:extLst>
          </a:blip>
          <a:srcRect l="56763" b="9758"/>
          <a:stretch/>
        </p:blipFill>
        <p:spPr bwMode="auto">
          <a:xfrm>
            <a:off x="8627580" y="1325561"/>
            <a:ext cx="3564420" cy="553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440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4" descr="Embedding HTML in Articles (Joomla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5223" y="1325563"/>
            <a:ext cx="6876777" cy="3513136"/>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Stop TinyMCE in WordPress 3.x messing up your HTML code – Leight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346" y="4838699"/>
            <a:ext cx="7269654" cy="2088981"/>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FUNKCE REDAKČNÍCH SYSTÉMŮ</a:t>
            </a:r>
            <a:endParaRPr lang="cs-CZ" b="1">
              <a:solidFill>
                <a:schemeClr val="accent1">
                  <a:lumMod val="60000"/>
                  <a:lumOff val="40000"/>
                </a:schemeClr>
              </a:solidFill>
            </a:endParaRPr>
          </a:p>
        </p:txBody>
      </p:sp>
      <p:pic>
        <p:nvPicPr>
          <p:cNvPr id="5" name="Picture 4" descr="CMS System - SEDN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5116" y="1325563"/>
            <a:ext cx="6444399" cy="5669908"/>
          </a:xfrm>
          <a:prstGeom prst="rect">
            <a:avLst/>
          </a:prstGeom>
          <a:noFill/>
          <a:extLst>
            <a:ext uri="{909E8E84-426E-40DD-AFC4-6F175D3DCCD1}">
              <a14:hiddenFill xmlns:a14="http://schemas.microsoft.com/office/drawing/2010/main">
                <a:solidFill>
                  <a:srgbClr val="FFFFFF"/>
                </a:solidFill>
              </a14:hiddenFill>
            </a:ext>
          </a:extLst>
        </p:spPr>
      </p:pic>
      <p:pic>
        <p:nvPicPr>
          <p:cNvPr id="24582" name="Picture 6" descr="Wordpress plugin tinyMCE Advanced - YouTub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899400" y="3967560"/>
            <a:ext cx="2463800" cy="13858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928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64" name="Picture 12" descr="The Beginner's Guide to Easily Using the WordPress Dashboard"/>
          <p:cNvPicPr>
            <a:picLocks noChangeAspect="1" noChangeArrowheads="1"/>
          </p:cNvPicPr>
          <p:nvPr/>
        </p:nvPicPr>
        <p:blipFill rotWithShape="1">
          <a:blip r:embed="rId3">
            <a:extLst>
              <a:ext uri="{28A0092B-C50C-407E-A947-70E740481C1C}">
                <a14:useLocalDpi xmlns:a14="http://schemas.microsoft.com/office/drawing/2010/main" val="0"/>
              </a:ext>
            </a:extLst>
          </a:blip>
          <a:srcRect b="23280"/>
          <a:stretch/>
        </p:blipFill>
        <p:spPr bwMode="auto">
          <a:xfrm>
            <a:off x="6343649" y="4304970"/>
            <a:ext cx="5860149" cy="2553029"/>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POPULÁRNÍ REDAKČNÍ SYSTÉMY</a:t>
            </a:r>
            <a:endParaRPr lang="cs-CZ" b="1">
              <a:solidFill>
                <a:schemeClr val="accent1">
                  <a:lumMod val="60000"/>
                  <a:lumOff val="40000"/>
                </a:schemeClr>
              </a:solidFill>
            </a:endParaRPr>
          </a:p>
        </p:txBody>
      </p:sp>
      <p:pic>
        <p:nvPicPr>
          <p:cNvPr id="23554" name="Picture 2" descr="WordPress vs Drupal vs Joomla Which one is the Be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25563"/>
            <a:ext cx="634365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3558" name="Picture 6" descr="django CMS (@djangocms) | Twitt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183063"/>
            <a:ext cx="2674937" cy="2674937"/>
          </a:xfrm>
          <a:prstGeom prst="rect">
            <a:avLst/>
          </a:prstGeom>
          <a:noFill/>
          <a:extLst>
            <a:ext uri="{909E8E84-426E-40DD-AFC4-6F175D3DCCD1}">
              <a14:hiddenFill xmlns:a14="http://schemas.microsoft.com/office/drawing/2010/main">
                <a:solidFill>
                  <a:srgbClr val="FFFFFF"/>
                </a:solidFill>
              </a14:hiddenFill>
            </a:ext>
          </a:extLst>
        </p:spPr>
      </p:pic>
      <p:pic>
        <p:nvPicPr>
          <p:cNvPr id="23560" name="Picture 8" descr="Want to Learn Grav CMS? Try Our Latest Course by Andrew Blackman | Web  design tutorials, Web design, Learn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74937" y="4160516"/>
            <a:ext cx="3668714" cy="2697483"/>
          </a:xfrm>
          <a:prstGeom prst="rect">
            <a:avLst/>
          </a:prstGeom>
          <a:noFill/>
          <a:extLst>
            <a:ext uri="{909E8E84-426E-40DD-AFC4-6F175D3DCCD1}">
              <a14:hiddenFill xmlns:a14="http://schemas.microsoft.com/office/drawing/2010/main">
                <a:solidFill>
                  <a:srgbClr val="FFFFFF"/>
                </a:solidFill>
              </a14:hiddenFill>
            </a:ext>
          </a:extLst>
        </p:spPr>
      </p:pic>
      <p:pic>
        <p:nvPicPr>
          <p:cNvPr id="23562" name="Picture 10" descr="wphave Admin - A clean and modern WordPress Admin Theme by CreativeDiv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3650" y="1325562"/>
            <a:ext cx="5860148" cy="29797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87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MVC: MODEL-VIEW-CONTROLLER</a:t>
            </a:r>
            <a:endParaRPr lang="cs-CZ" b="1">
              <a:solidFill>
                <a:schemeClr val="accent1">
                  <a:lumMod val="60000"/>
                  <a:lumOff val="40000"/>
                </a:schemeClr>
              </a:solidFill>
            </a:endParaRPr>
          </a:p>
        </p:txBody>
      </p:sp>
      <p:pic>
        <p:nvPicPr>
          <p:cNvPr id="11266" name="Picture 2" descr="Model View Controller (MVC) and link with Django (MTV)"/>
          <p:cNvPicPr>
            <a:picLocks noChangeAspect="1" noChangeArrowheads="1"/>
          </p:cNvPicPr>
          <p:nvPr/>
        </p:nvPicPr>
        <p:blipFill rotWithShape="1">
          <a:blip r:embed="rId3">
            <a:extLst>
              <a:ext uri="{28A0092B-C50C-407E-A947-70E740481C1C}">
                <a14:useLocalDpi xmlns:a14="http://schemas.microsoft.com/office/drawing/2010/main" val="0"/>
              </a:ext>
            </a:extLst>
          </a:blip>
          <a:srcRect l="12100" r="12196"/>
          <a:stretch/>
        </p:blipFill>
        <p:spPr bwMode="auto">
          <a:xfrm>
            <a:off x="1" y="1325563"/>
            <a:ext cx="6705600" cy="5532437"/>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Model View Presenter(MVP) in Android with a simple demo project. | by Bipin  Pandey | Resume and CV Builder App | Med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5602" y="1325563"/>
            <a:ext cx="5486398" cy="553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38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E-COMMERCE</a:t>
            </a:r>
            <a:endParaRPr lang="cs-CZ" b="1">
              <a:solidFill>
                <a:schemeClr val="accent1">
                  <a:lumMod val="60000"/>
                  <a:lumOff val="40000"/>
                </a:schemeClr>
              </a:solidFill>
            </a:endParaRPr>
          </a:p>
        </p:txBody>
      </p:sp>
      <p:pic>
        <p:nvPicPr>
          <p:cNvPr id="25604" name="Picture 4" descr="Types of Ecommerce: 3 Alternative Classifications with Examples and Success  Tips"/>
          <p:cNvPicPr>
            <a:picLocks noChangeAspect="1" noChangeArrowheads="1"/>
          </p:cNvPicPr>
          <p:nvPr/>
        </p:nvPicPr>
        <p:blipFill rotWithShape="1">
          <a:blip r:embed="rId3">
            <a:extLst>
              <a:ext uri="{28A0092B-C50C-407E-A947-70E740481C1C}">
                <a14:useLocalDpi xmlns:a14="http://schemas.microsoft.com/office/drawing/2010/main" val="0"/>
              </a:ext>
            </a:extLst>
          </a:blip>
          <a:srcRect l="3908" t="4964" r="5557" b="5969"/>
          <a:stretch/>
        </p:blipFill>
        <p:spPr bwMode="auto">
          <a:xfrm>
            <a:off x="0" y="1325563"/>
            <a:ext cx="7316377" cy="4224337"/>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Defining the Different Types of E-Commerce Business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564" y="1325564"/>
            <a:ext cx="4901436" cy="2956547"/>
          </a:xfrm>
          <a:prstGeom prst="rect">
            <a:avLst/>
          </a:prstGeom>
          <a:noFill/>
          <a:extLst>
            <a:ext uri="{909E8E84-426E-40DD-AFC4-6F175D3DCCD1}">
              <a14:hiddenFill xmlns:a14="http://schemas.microsoft.com/office/drawing/2010/main">
                <a:solidFill>
                  <a:srgbClr val="FFFFFF"/>
                </a:solidFill>
              </a14:hiddenFill>
            </a:ext>
          </a:extLst>
        </p:spPr>
      </p:pic>
      <p:pic>
        <p:nvPicPr>
          <p:cNvPr id="25608" name="Picture 8" descr="How to start an E-commerce Business Step by Step guide for 2021 - Gloify"/>
          <p:cNvPicPr>
            <a:picLocks noChangeAspect="1" noChangeArrowheads="1"/>
          </p:cNvPicPr>
          <p:nvPr/>
        </p:nvPicPr>
        <p:blipFill rotWithShape="1">
          <a:blip r:embed="rId5">
            <a:extLst>
              <a:ext uri="{28A0092B-C50C-407E-A947-70E740481C1C}">
                <a14:useLocalDpi xmlns:a14="http://schemas.microsoft.com/office/drawing/2010/main" val="0"/>
              </a:ext>
            </a:extLst>
          </a:blip>
          <a:srcRect l="1660" t="28125" r="1465" b="3993"/>
          <a:stretch/>
        </p:blipFill>
        <p:spPr bwMode="auto">
          <a:xfrm>
            <a:off x="7290564" y="4282111"/>
            <a:ext cx="4901436" cy="2575889"/>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descr="Setting up a Major E-commerce Brand - Probytes Web Development Compan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68772" y="4605048"/>
            <a:ext cx="4541279" cy="2232796"/>
          </a:xfrm>
          <a:prstGeom prst="rect">
            <a:avLst/>
          </a:prstGeom>
          <a:noFill/>
          <a:extLst>
            <a:ext uri="{909E8E84-426E-40DD-AFC4-6F175D3DCCD1}">
              <a14:hiddenFill xmlns:a14="http://schemas.microsoft.com/office/drawing/2010/main">
                <a:solidFill>
                  <a:srgbClr val="FFFFFF"/>
                </a:solidFill>
              </a14:hiddenFill>
            </a:ext>
          </a:extLst>
        </p:spPr>
      </p:pic>
      <p:pic>
        <p:nvPicPr>
          <p:cNvPr id="25612" name="Picture 12" descr="What benefits Magento Web Development Services carry for your websit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5600350"/>
            <a:ext cx="2737042" cy="1207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7100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8" name="Picture 14" descr="Opencart B2B Marketplace - Admin Panel management - YouTub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1685" b="4969"/>
          <a:stretch/>
        </p:blipFill>
        <p:spPr bwMode="auto">
          <a:xfrm>
            <a:off x="7592942" y="1378720"/>
            <a:ext cx="4558530" cy="2137147"/>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ELEKTRONICKÉ OBCHODY</a:t>
            </a:r>
            <a:endParaRPr lang="cs-CZ" b="1">
              <a:solidFill>
                <a:schemeClr val="accent1">
                  <a:lumMod val="60000"/>
                  <a:lumOff val="40000"/>
                </a:schemeClr>
              </a:solidFill>
            </a:endParaRPr>
          </a:p>
        </p:txBody>
      </p:sp>
      <p:pic>
        <p:nvPicPr>
          <p:cNvPr id="26628" name="Picture 4" descr="Online Shopping Process in Retail Market | Infographic marketing,  Marketing, Online"/>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0057" b="13069"/>
          <a:stretch/>
        </p:blipFill>
        <p:spPr bwMode="auto">
          <a:xfrm>
            <a:off x="0" y="1325563"/>
            <a:ext cx="3838938" cy="5532437"/>
          </a:xfrm>
          <a:prstGeom prst="rect">
            <a:avLst/>
          </a:prstGeom>
          <a:noFill/>
          <a:extLst>
            <a:ext uri="{909E8E84-426E-40DD-AFC4-6F175D3DCCD1}">
              <a14:hiddenFill xmlns:a14="http://schemas.microsoft.com/office/drawing/2010/main">
                <a:solidFill>
                  <a:srgbClr val="FFFFFF"/>
                </a:solidFill>
              </a14:hiddenFill>
            </a:ext>
          </a:extLst>
        </p:spPr>
      </p:pic>
      <p:pic>
        <p:nvPicPr>
          <p:cNvPr id="26630" name="Picture 6" descr="Prestashop Hosting | www.ikoula.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8938" y="3547766"/>
            <a:ext cx="8325927" cy="3278335"/>
          </a:xfrm>
          <a:prstGeom prst="rect">
            <a:avLst/>
          </a:prstGeom>
          <a:noFill/>
          <a:extLst>
            <a:ext uri="{909E8E84-426E-40DD-AFC4-6F175D3DCCD1}">
              <a14:hiddenFill xmlns:a14="http://schemas.microsoft.com/office/drawing/2010/main">
                <a:solidFill>
                  <a:srgbClr val="FFFFFF"/>
                </a:solidFill>
              </a14:hiddenFill>
            </a:ext>
          </a:extLst>
        </p:spPr>
      </p:pic>
      <p:pic>
        <p:nvPicPr>
          <p:cNvPr id="26632" name="Picture 8" descr="File:Prestashop.svg - Wikimedia Common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353351" y="3473335"/>
            <a:ext cx="1838649" cy="15781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6634" name="Picture 10" descr="Why opencart is best for ecommerce website? - MaMIT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000" y="1399994"/>
            <a:ext cx="3563374" cy="2073341"/>
          </a:xfrm>
          <a:prstGeom prst="rect">
            <a:avLst/>
          </a:prstGeom>
          <a:noFill/>
          <a:extLst>
            <a:ext uri="{909E8E84-426E-40DD-AFC4-6F175D3DCCD1}">
              <a14:hiddenFill xmlns:a14="http://schemas.microsoft.com/office/drawing/2010/main">
                <a:solidFill>
                  <a:srgbClr val="FFFFFF"/>
                </a:solidFill>
              </a14:hiddenFill>
            </a:ext>
          </a:extLst>
        </p:spPr>
      </p:pic>
      <p:pic>
        <p:nvPicPr>
          <p:cNvPr id="26640" name="Picture 16" descr="Integrate Bitcoin Payment Gateway Into OpenCart: Part 2"/>
          <p:cNvPicPr>
            <a:picLocks noChangeAspect="1" noChangeArrowheads="1"/>
          </p:cNvPicPr>
          <p:nvPr/>
        </p:nvPicPr>
        <p:blipFill rotWithShape="1">
          <a:blip r:embed="rId8">
            <a:extLst>
              <a:ext uri="{28A0092B-C50C-407E-A947-70E740481C1C}">
                <a14:useLocalDpi xmlns:a14="http://schemas.microsoft.com/office/drawing/2010/main" val="0"/>
              </a:ext>
            </a:extLst>
          </a:blip>
          <a:srcRect l="18521" t="39088" r="17292" b="40359"/>
          <a:stretch/>
        </p:blipFill>
        <p:spPr bwMode="auto">
          <a:xfrm>
            <a:off x="5730948" y="1765005"/>
            <a:ext cx="2736797" cy="60685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8654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WEBOVÁ API</a:t>
            </a:r>
            <a:endParaRPr lang="cs-CZ" b="1">
              <a:solidFill>
                <a:schemeClr val="bg1"/>
              </a:solidFill>
              <a:cs typeface="Calibri Light" panose="020F0302020204030204"/>
            </a:endParaRPr>
          </a:p>
        </p:txBody>
      </p:sp>
      <p:pic>
        <p:nvPicPr>
          <p:cNvPr id="2050" name="Picture 2" descr="Klient-server a HTT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563" y="1325563"/>
            <a:ext cx="11064874" cy="5532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610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TYPY WEBOVÝCH API</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1048" name="Picture 24" descr="Types of APIs | What are APIs? | Different types of APIs - DEV Community"/>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019" t="9264" r="14122" b="10008"/>
          <a:stretch/>
        </p:blipFill>
        <p:spPr bwMode="auto">
          <a:xfrm>
            <a:off x="-1" y="1325562"/>
            <a:ext cx="4277952" cy="282113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SOAP Web Services. Hi all, | by Dilshan Ramesh | Medium"/>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8442" b="3267"/>
          <a:stretch/>
        </p:blipFill>
        <p:spPr bwMode="auto">
          <a:xfrm>
            <a:off x="4274132" y="1337662"/>
            <a:ext cx="7917868" cy="553243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SOAP Web Services Tutorial: What is SOAP Protocol? EXAMPL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88" y="4146698"/>
            <a:ext cx="5948336" cy="2699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2201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REST API</a:t>
            </a:r>
            <a:endParaRPr lang="cs-CZ" b="1">
              <a:solidFill>
                <a:schemeClr val="accent1">
                  <a:lumMod val="60000"/>
                  <a:lumOff val="40000"/>
                </a:schemeClr>
              </a:solidFill>
            </a:endParaRPr>
          </a:p>
        </p:txBody>
      </p:sp>
      <p:sp>
        <p:nvSpPr>
          <p:cNvPr id="21" name="TextovéPole 20"/>
          <p:cNvSpPr txBox="1"/>
          <p:nvPr/>
        </p:nvSpPr>
        <p:spPr>
          <a:xfrm>
            <a:off x="0" y="6039104"/>
            <a:ext cx="12192000" cy="830997"/>
          </a:xfrm>
          <a:prstGeom prst="rect">
            <a:avLst/>
          </a:prstGeom>
          <a:solidFill>
            <a:schemeClr val="tx1"/>
          </a:solidFill>
        </p:spPr>
        <p:txBody>
          <a:bodyPr wrap="square" rtlCol="0">
            <a:spAutoFit/>
          </a:bodyPr>
          <a:lstStyle/>
          <a:p>
            <a:pPr algn="ctr"/>
            <a:endParaRPr lang="cs-CZ" sz="2400">
              <a:solidFill>
                <a:schemeClr val="bg1"/>
              </a:solidFill>
            </a:endParaRPr>
          </a:p>
          <a:p>
            <a:pPr algn="ctr"/>
            <a:r>
              <a:rPr lang="cs-CZ" sz="2400">
                <a:solidFill>
                  <a:schemeClr val="bg1"/>
                </a:solidFill>
              </a:rPr>
              <a:t> </a:t>
            </a:r>
          </a:p>
        </p:txBody>
      </p:sp>
      <p:pic>
        <p:nvPicPr>
          <p:cNvPr id="1038" name="Picture 14" descr="How to write a Python Flask REST API and use Sqlite Database as a data  store in less than 100 lines : flask"/>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29" y="3582989"/>
            <a:ext cx="5843756" cy="3287112"/>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RESTful API Testing – VikramVI Knowledge Shar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180" y="1325563"/>
            <a:ext cx="6087722" cy="2836011"/>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Develop and Deploy a Scalable RESTful API using Node.js &amp; Mongo. | by Saleh  Alkhalifa | Towards Data Scien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9927" y="3879774"/>
            <a:ext cx="6372074" cy="299949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2. Fundamental essentials for (RESTful) API design and configurations -  Ksathra System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 y="1325563"/>
            <a:ext cx="2614707" cy="255421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OAP vs REST APIs: Which Is Right For You? | SoapUI"/>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38534" y="1427183"/>
            <a:ext cx="3786120" cy="1911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5485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APLIKACE S VYUŽITÍM WEBSOCKET</a:t>
            </a:r>
            <a:endParaRPr lang="cs-CZ" b="1">
              <a:solidFill>
                <a:schemeClr val="accent1">
                  <a:lumMod val="60000"/>
                  <a:lumOff val="40000"/>
                </a:schemeClr>
              </a:solidFill>
            </a:endParaRPr>
          </a:p>
        </p:txBody>
      </p:sp>
      <p:pic>
        <p:nvPicPr>
          <p:cNvPr id="2050" name="Picture 2" descr="Image for po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11312" y="1383743"/>
            <a:ext cx="6580688" cy="327998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for po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148" y="1968530"/>
            <a:ext cx="4996996" cy="450213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for po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1815" y="4663729"/>
            <a:ext cx="2504598" cy="20537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for post"/>
          <p:cNvPicPr>
            <a:picLocks noChangeAspect="1" noChangeArrowheads="1"/>
          </p:cNvPicPr>
          <p:nvPr/>
        </p:nvPicPr>
        <p:blipFill>
          <a:blip r:embed="rId6">
            <a:extLst>
              <a:ext uri="{BEBA8EAE-BF5A-486C-A8C5-ECC9F3942E4B}">
                <a14:imgProps xmlns:a14="http://schemas.microsoft.com/office/drawing/2010/main">
                  <a14:imgLayer r:embed="rId7">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737479" y="5666188"/>
            <a:ext cx="4794336" cy="116606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for post"/>
          <p:cNvPicPr>
            <a:picLocks noChangeAspect="1" noChangeArrowheads="1"/>
          </p:cNvPicPr>
          <p:nvPr/>
        </p:nvPicPr>
        <p:blipFill>
          <a:blip r:embed="rId8" cstate="print">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5222600" y="4721909"/>
            <a:ext cx="4309215" cy="1068268"/>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for post"/>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9362" y="1831643"/>
            <a:ext cx="2637067" cy="942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7138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What is Django Used for ? |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6969" y="1300163"/>
            <a:ext cx="5111044" cy="2874962"/>
          </a:xfrm>
          <a:prstGeom prst="rect">
            <a:avLst/>
          </a:prstGeom>
          <a:noFill/>
          <a:extLst>
            <a:ext uri="{909E8E84-426E-40DD-AFC4-6F175D3DCCD1}">
              <a14:hiddenFill xmlns:a14="http://schemas.microsoft.com/office/drawing/2010/main">
                <a:solidFill>
                  <a:srgbClr val="FFFFFF"/>
                </a:solidFill>
              </a14:hiddenFill>
            </a:ext>
          </a:extLst>
        </p:spPr>
      </p:pic>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DJANGO FRAMEWORK</a:t>
            </a:r>
            <a:endParaRPr lang="cs-CZ" b="1">
              <a:solidFill>
                <a:schemeClr val="accent1">
                  <a:lumMod val="60000"/>
                  <a:lumOff val="40000"/>
                </a:schemeClr>
              </a:solidFill>
            </a:endParaRPr>
          </a:p>
        </p:txBody>
      </p:sp>
      <p:pic>
        <p:nvPicPr>
          <p:cNvPr id="3074" name="Picture 2" descr="Main components of the full stack, with Django framework being at the...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1325563"/>
            <a:ext cx="7195699" cy="394493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ow to Create Models in your Django Application - Scalew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77142" y="4532312"/>
            <a:ext cx="3655503" cy="22383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Djangogirls / Django로 블로그 만들기 - 1. 기본 : 네이버 블로그"/>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86810" y="4445000"/>
            <a:ext cx="5105190" cy="241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656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title"/>
          </p:nvPr>
        </p:nvSpPr>
        <p:spPr>
          <a:xfrm>
            <a:off x="0" y="0"/>
            <a:ext cx="12192000" cy="1325563"/>
          </a:xfrm>
          <a:solidFill>
            <a:srgbClr val="011B28"/>
          </a:solidFill>
        </p:spPr>
        <p:txBody>
          <a:bodyPr/>
          <a:lstStyle/>
          <a:p>
            <a:pPr algn="ctr"/>
            <a:r>
              <a:rPr lang="cs-CZ" b="1">
                <a:solidFill>
                  <a:schemeClr val="bg1"/>
                </a:solidFill>
              </a:rPr>
              <a:t>DJANGO APLIKACE</a:t>
            </a:r>
            <a:endParaRPr lang="cs-CZ" b="1">
              <a:solidFill>
                <a:schemeClr val="accent1">
                  <a:lumMod val="60000"/>
                  <a:lumOff val="40000"/>
                </a:schemeClr>
              </a:solidFill>
            </a:endParaRPr>
          </a:p>
        </p:txBody>
      </p:sp>
      <p:pic>
        <p:nvPicPr>
          <p:cNvPr id="10242" name="Picture 2" descr="04 Django MVT Mechanism - You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1594"/>
            <a:ext cx="9842500" cy="5536407"/>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Django Tutorial | What is Djan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0010" y="4580989"/>
            <a:ext cx="3551990" cy="2277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9740321"/>
      </p:ext>
    </p:extLst>
  </p:cSld>
  <p:clrMapOvr>
    <a:masterClrMapping/>
  </p:clrMapOvr>
</p:sld>
</file>

<file path=ppt/theme/theme1.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5FD2A013C80FC14385412CFAA9695267" ma:contentTypeVersion="10" ma:contentTypeDescription="Vytvoří nový dokument" ma:contentTypeScope="" ma:versionID="517a40967d1d906175d128f90b0f9e94">
  <xsd:schema xmlns:xsd="http://www.w3.org/2001/XMLSchema" xmlns:xs="http://www.w3.org/2001/XMLSchema" xmlns:p="http://schemas.microsoft.com/office/2006/metadata/properties" xmlns:ns2="fce2d5ef-b06a-4933-bcfa-7fc95f7f8be3" xmlns:ns3="bb4d8078-d11c-4eac-87f3-0b4fabbbd9d2" targetNamespace="http://schemas.microsoft.com/office/2006/metadata/properties" ma:root="true" ma:fieldsID="b03d606114f312e664bc6b55072d0ffd" ns2:_="" ns3:_="">
    <xsd:import namespace="fce2d5ef-b06a-4933-bcfa-7fc95f7f8be3"/>
    <xsd:import namespace="bb4d8078-d11c-4eac-87f3-0b4fabbbd9d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ce2d5ef-b06a-4933-bcfa-7fc95f7f8be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b4d8078-d11c-4eac-87f3-0b4fabbbd9d2" elementFormDefault="qualified">
    <xsd:import namespace="http://schemas.microsoft.com/office/2006/documentManagement/types"/>
    <xsd:import namespace="http://schemas.microsoft.com/office/infopath/2007/PartnerControls"/>
    <xsd:element name="SharedWithUsers" ma:index="10" nillable="true" ma:displayName="Sdílí se s"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dílené s podrobnostm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 obsahu"/>
        <xsd:element ref="dc:title" minOccurs="0" maxOccurs="1" ma:index="4" ma:displayName="Nadpis"/>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9F3E1F2-E078-4F1A-88E6-8E0DDFBAE305}">
  <ds:schemaRefs>
    <ds:schemaRef ds:uri="http://schemas.microsoft.com/sharepoint/v3/contenttype/forms"/>
  </ds:schemaRefs>
</ds:datastoreItem>
</file>

<file path=customXml/itemProps2.xml><?xml version="1.0" encoding="utf-8"?>
<ds:datastoreItem xmlns:ds="http://schemas.openxmlformats.org/officeDocument/2006/customXml" ds:itemID="{9722A413-942F-48D8-9CC9-3AE27C7FDEA4}">
  <ds:schemaRefs>
    <ds:schemaRef ds:uri="bb4d8078-d11c-4eac-87f3-0b4fabbbd9d2"/>
    <ds:schemaRef ds:uri="fce2d5ef-b06a-4933-bcfa-7fc95f7f8be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4D9BB61-E21F-46FC-A6BD-8B3CF1CA6182}">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31</Slides>
  <Notes>31</Notes>
  <HiddenSlides>0</HiddenSlide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Motiv Office</vt:lpstr>
      <vt:lpstr>WEBOVÉ APLIKACE</vt:lpstr>
      <vt:lpstr>VÍCEVRSTVÉ WEBOVÉ APLIKACE</vt:lpstr>
      <vt:lpstr>MVC: MODEL-VIEW-CONTROLLER</vt:lpstr>
      <vt:lpstr>WEBOVÁ API</vt:lpstr>
      <vt:lpstr>TYPY WEBOVÝCH API</vt:lpstr>
      <vt:lpstr>REST API</vt:lpstr>
      <vt:lpstr>APLIKACE S VYUŽITÍM WEBSOCKET</vt:lpstr>
      <vt:lpstr>DJANGO FRAMEWORK</vt:lpstr>
      <vt:lpstr>DJANGO APLIKACE</vt:lpstr>
      <vt:lpstr>FÁZE NÁVRHU WEBOVÉ APLIKACE</vt:lpstr>
      <vt:lpstr>UŽIVATELSKÉ ROZHRANÍ WEBU</vt:lpstr>
      <vt:lpstr>RESPONZIVNÍ DESIGN</vt:lpstr>
      <vt:lpstr>PŘÍSTUPNOST WEBU</vt:lpstr>
      <vt:lpstr>WEBOVÉ FORMULÁŘE</vt:lpstr>
      <vt:lpstr>VALIDACE FORMULÁŘŮ</vt:lpstr>
      <vt:lpstr>REGULÁRNÍ VÝRAZY</vt:lpstr>
      <vt:lpstr>CROSS-SITE SCRIPTING</vt:lpstr>
      <vt:lpstr>CROSS-SITE REQUEST FORGERY</vt:lpstr>
      <vt:lpstr>CLICKJACKING</vt:lpstr>
      <vt:lpstr>SESSION HIJACKING</vt:lpstr>
      <vt:lpstr>PHISHING</vt:lpstr>
      <vt:lpstr>SQL INJECTION</vt:lpstr>
      <vt:lpstr>AUTENTIZACE</vt:lpstr>
      <vt:lpstr>AUTENTIZACE NA WEBU</vt:lpstr>
      <vt:lpstr>PASSWORDLESS AUTENTIZACE</vt:lpstr>
      <vt:lpstr>AUTORIZACE</vt:lpstr>
      <vt:lpstr>REDAKČNÍ SYSTÉMY - CMS</vt:lpstr>
      <vt:lpstr>FUNKCE REDAKČNÍCH SYSTÉMŮ</vt:lpstr>
      <vt:lpstr>POPULÁRNÍ REDAKČNÍ SYSTÉMY</vt:lpstr>
      <vt:lpstr>E-COMMERCE</vt:lpstr>
      <vt:lpstr>ELEKTRONICKÉ OBCHODY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Prezentace aplikace PowerPoint</dc:title>
  <dc:creator>ml</dc:creator>
  <cp:revision>1</cp:revision>
  <dcterms:created xsi:type="dcterms:W3CDTF">2020-05-15T14:23:29Z</dcterms:created>
  <dcterms:modified xsi:type="dcterms:W3CDTF">2022-03-22T18:31:39Z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0x0101005FD2A013C80FC14385412CFAA9695267</vt:lpwstr>
  </property>
</Properties>
</file>